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</p:sldIdLst>
  <p:sldSz cy="5143500" cx="9144000"/>
  <p:notesSz cx="6858000" cy="9144000"/>
  <p:embeddedFontLst>
    <p:embeddedFont>
      <p:font typeface="Raleway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  <p:embeddedFont>
      <p:font typeface="Montserrat"/>
      <p:regular r:id="rId96"/>
      <p:bold r:id="rId97"/>
      <p:italic r:id="rId98"/>
      <p:boldItalic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A4547F-19DD-4A67-BAA1-94ADACF3B835}">
  <a:tblStyle styleId="{79A4547F-19DD-4A67-BAA1-94ADACF3B83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CF0"/>
          </a:solidFill>
        </a:fill>
      </a:tcStyle>
    </a:wholeTbl>
    <a:band1H>
      <a:tcTxStyle/>
      <a:tcStyle>
        <a:fill>
          <a:solidFill>
            <a:srgbClr val="CDD7DF"/>
          </a:solidFill>
        </a:fill>
      </a:tcStyle>
    </a:band1H>
    <a:band2H>
      <a:tcTxStyle/>
    </a:band2H>
    <a:band1V>
      <a:tcTxStyle/>
      <a:tcStyle>
        <a:fill>
          <a:solidFill>
            <a:srgbClr val="CDD7D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Lato-boldItalic.fntdata"/><Relationship Id="rId94" Type="http://schemas.openxmlformats.org/officeDocument/2006/relationships/font" Target="fonts/Lato-italic.fntdata"/><Relationship Id="rId97" Type="http://schemas.openxmlformats.org/officeDocument/2006/relationships/font" Target="fonts/Montserrat-bold.fntdata"/><Relationship Id="rId96" Type="http://schemas.openxmlformats.org/officeDocument/2006/relationships/font" Target="fonts/Montserrat-regular.fntdata"/><Relationship Id="rId11" Type="http://schemas.openxmlformats.org/officeDocument/2006/relationships/slide" Target="slides/slide3.xml"/><Relationship Id="rId99" Type="http://schemas.openxmlformats.org/officeDocument/2006/relationships/font" Target="fonts/Montserrat-boldItalic.fntdata"/><Relationship Id="rId10" Type="http://schemas.openxmlformats.org/officeDocument/2006/relationships/slide" Target="slides/slide2.xml"/><Relationship Id="rId98" Type="http://schemas.openxmlformats.org/officeDocument/2006/relationships/font" Target="fonts/Montserrat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aleway-boldItalic.fntdata"/><Relationship Id="rId90" Type="http://schemas.openxmlformats.org/officeDocument/2006/relationships/font" Target="fonts/Raleway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font" Target="fonts/Raleway-regular.fntdata"/><Relationship Id="rId87" Type="http://schemas.openxmlformats.org/officeDocument/2006/relationships/slide" Target="slides/slide79.xml"/><Relationship Id="rId89" Type="http://schemas.openxmlformats.org/officeDocument/2006/relationships/font" Target="fonts/Raleway-bold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512.00103.pdf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512.00103.pdf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lanthology.org/P02-1040.pdf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648ff75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6" name="Google Shape;186;g124648ff75d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986eef9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4986eef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am a large potato” —&gt; “Je suis une grande pomme de terre”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decoder is attempting: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“Je suis une _____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an attention mechanism might highlight a certain word: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“I am a </a:t>
            </a:r>
            <a:r>
              <a:rPr b="1" lang="en">
                <a:solidFill>
                  <a:schemeClr val="dk1"/>
                </a:solidFill>
              </a:rPr>
              <a:t>large</a:t>
            </a:r>
            <a:r>
              <a:rPr lang="en">
                <a:solidFill>
                  <a:schemeClr val="dk1"/>
                </a:solidFill>
              </a:rPr>
              <a:t> potato”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dc63ed3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dc63ed3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dc63ed3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dc63ed3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67b0fc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67b0fc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dc63ed30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dc63ed3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1674f4d32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1674f4d32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4cb63b2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4cb63b2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1674f4d3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31674f4d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Translation is a hard task for competent humans!</a:t>
            </a:r>
            <a:endParaRPr/>
          </a:p>
        </p:txBody>
      </p:sp>
      <p:sp>
        <p:nvSpPr>
          <p:cNvPr id="288" name="Google Shape;288;g131674f4d32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1674f4d32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1674f4d32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1674f4d32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31674f4d3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7" name="Google Shape;317;g131674f4d32_0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648ff75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2" name="Google Shape;192;g124648ff75d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1674f4d3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3" name="Google Shape;323;g131674f4d32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1674f4d32_0_1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31674f4d3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1674f4d3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1674f4d3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1674f4d32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31674f4d32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Also related, some prior work by our very own Dan Gillick, with a similar style of multilingual model for NER: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https://arxiv.org/pdf/1512.00103.pdf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9207e9b5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29207e9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Also related, some prior work by our very own Dan Gillick, with a similar style of multilingual model for NER: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https://arxiv.org/pdf/1512.00103.pdf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4986eef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4986eef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9128928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9128928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91289286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91289286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1674f4d32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1674f4d32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we have 1000 English-German pairs,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LOTS of standalone English sentences (no </a:t>
            </a:r>
            <a:r>
              <a:rPr lang="en"/>
              <a:t>corresponding</a:t>
            </a:r>
            <a:r>
              <a:rPr lang="en"/>
              <a:t> German), and not many German sentences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Want: German to English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 English to German model, using our 1000 Eng-Ger samples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1674f4d3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1674f4d3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986ee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986ee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1674f4d3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probabilities shrink to 0 for long sequences? Bad? Good?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31674f4d32_0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8d15dee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8d15dee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8d15dee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probabilities shrink to 0 for long sequences? Bad? Good?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68d15deec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8d15dee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probabilities shrink to 0 for long sequences? Bad? Good?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68d15deecf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8d15deec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probabilities shrink to 0 for long sequences? Bad? Good?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68d15deecf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8d15dee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the probabilities shrink to 0 for long sequences? Bad? Good? Does it matter?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68d15deecf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8d15deec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68d15deecf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1674f4d32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1674f4d32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1674f4d32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1674f4d32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1674f4d32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31674f4d32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https://aclanthology.org/P02-1040.pdf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9" name="Google Shape;529;g131674f4d32_0_3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fc62e50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fc62e5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1674f4d32_0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31674f4d3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https://aclanthology.org/2020.acl-main.704.pdf</a:t>
            </a:r>
            <a:endParaRPr/>
          </a:p>
        </p:txBody>
      </p:sp>
      <p:sp>
        <p:nvSpPr>
          <p:cNvPr id="538" name="Google Shape;538;g131674f4d32_0_4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1674f4d3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1674f4d3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1674f4d32_0_4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31674f4d3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4" name="Google Shape;554;g131674f4d32_0_4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31674f4d32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31674f4d32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1674f4d3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1674f4d3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1674f4d32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31674f4d32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4986eef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4986eef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4986eef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4986eef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dc63ed3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dc63ed3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89bc362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89bc362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986eef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986eef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84509da65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884509da65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84509da65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884509da65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884509da65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884509da65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84509da65_1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84509da65_1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84509da65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884509da65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884509da65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884509da65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84509da65_1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84509da65_1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84509da65_1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884509da65_1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884509da65_1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884509da65_1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1674f4d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31674f4d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1674f4d3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g131674f4d32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128928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128928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1674f4d32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31674f4d32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5a777a500d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5a777a500d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5a777a500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5a777a500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a777a500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5a777a500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5a777a500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5a777a500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https://twitter.com/MattAndersonNYT/status/772002757222002688/photo/1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5a777a500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5a777a500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Connais:  “I know… about…”, “I know…&lt;someone&gt;”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Sais: “I know &lt;fact&gt;”.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5a777a500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5a777a500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5a777a500d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5a777a500d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5a777a500d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5a777a500d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Desiderate: low cost, tunable, meaningful, consistent, correct (correlates with humans)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986ee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4986ee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5a777a500d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5a777a500d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5a777a500d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5a777a500d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5a777a500d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5a777a500d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5a777a500d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5a777a500d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5a777a500d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5a777a500d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5a777a500d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5a777a500d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5a777a500d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5a777a500d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5a777a500d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5a777a500d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a777a500d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5a777a500d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68f1c39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68f1c39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5bfd16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5bfd16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bfd161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this &lt;_ _ _&gt; great &lt;_&gt;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&lt;_&gt; was a really &lt;_&gt; paper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this &lt;?&gt; great &lt;?&gt;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&lt;?&gt; was a really &lt;?&gt; paper</a:t>
            </a:r>
            <a:endParaRPr/>
          </a:p>
        </p:txBody>
      </p:sp>
      <p:sp>
        <p:nvSpPr>
          <p:cNvPr id="236" name="Google Shape;236;g155bfd1614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1" name="Google Shape;61;p15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722313" y="154305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8" name="Google Shape;68;p17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3" name="Google Shape;73;p18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78" name="Google Shape;78;p1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4645026" y="1779984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cxnSp>
        <p:nvCxnSpPr>
          <p:cNvPr id="85" name="Google Shape;85;p20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rtl="0">
              <a:spcBef>
                <a:spcPts val="500"/>
              </a:spcBef>
              <a:spcAft>
                <a:spcPts val="0"/>
              </a:spcAft>
              <a:buSzPts val="2100"/>
              <a:buChar char="•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slide">
  <p:cSld name="TITLE_1"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53275" y="812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5" name="Google Shape;115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3" name="Google Shape;123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2" name="Google Shape;132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9" name="Google Shape;139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3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6" name="Google Shape;146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3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6" name="Google Shape;156;p3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" name="Google Shape;157;p3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1" name="Google Shape;16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64" name="Google Shape;164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74" name="Google Shape;174;p37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77" name="Google Shape;177;p38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3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182" name="Google Shape;182;p3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/>
        </p:txBody>
      </p:sp>
      <p:cxnSp>
        <p:nvCxnSpPr>
          <p:cNvPr id="183" name="Google Shape;183;p3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uyenchip.com/2023/08/16/llm-research-open-challenges.html#1_reduce_and_measure_hallucinations" TargetMode="External"/><Relationship Id="rId4" Type="http://schemas.openxmlformats.org/officeDocument/2006/relationships/hyperlink" Target="https://www.anthropic.com/index/100k-context-windows" TargetMode="External"/><Relationship Id="rId9" Type="http://schemas.openxmlformats.org/officeDocument/2006/relationships/hyperlink" Target="https://arxiv.org/pdf/2004.05150.pdf" TargetMode="External"/><Relationship Id="rId5" Type="http://schemas.openxmlformats.org/officeDocument/2006/relationships/hyperlink" Target="https://arxiv.org/pdf/2307.03172.pdf" TargetMode="External"/><Relationship Id="rId6" Type="http://schemas.openxmlformats.org/officeDocument/2006/relationships/hyperlink" Target="https://github.com/huggingface/blog/blob/main/4bit-transformers-bitsandbytes.md" TargetMode="External"/><Relationship Id="rId7" Type="http://schemas.openxmlformats.org/officeDocument/2006/relationships/hyperlink" Target="https://arxiv.org/pdf/2106.09685.pdf" TargetMode="External"/><Relationship Id="rId8" Type="http://schemas.openxmlformats.org/officeDocument/2006/relationships/hyperlink" Target="https://arxiv.org/pdf/2205.14135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uggingface.co/blog/peft" TargetMode="External"/><Relationship Id="rId4" Type="http://schemas.openxmlformats.org/officeDocument/2006/relationships/hyperlink" Target="https://aclanthology.org/2021.emnlp-main.243.pdf" TargetMode="External"/><Relationship Id="rId9" Type="http://schemas.openxmlformats.org/officeDocument/2006/relationships/hyperlink" Target="https://arxiv.org/pdf/2302.04761.pdf" TargetMode="External"/><Relationship Id="rId5" Type="http://schemas.openxmlformats.org/officeDocument/2006/relationships/hyperlink" Target="https://arxiv.org/pdf/2305.17306.pdf" TargetMode="External"/><Relationship Id="rId6" Type="http://schemas.openxmlformats.org/officeDocument/2006/relationships/hyperlink" Target="https://arxiv.org/pdf/2305.10601.pdf" TargetMode="External"/><Relationship Id="rId7" Type="http://schemas.openxmlformats.org/officeDocument/2006/relationships/hyperlink" Target="https://arxiv.org/pdf/2305.14623.pdf" TargetMode="External"/><Relationship Id="rId8" Type="http://schemas.openxmlformats.org/officeDocument/2006/relationships/hyperlink" Target="https://arxiv.org/pdf/2309.11838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pdf/1409.0473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gif"/><Relationship Id="rId4" Type="http://schemas.openxmlformats.org/officeDocument/2006/relationships/hyperlink" Target="http://jalammar.github.io/illustrated-transform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1611.04558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010.11125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1910.13461.pdf" TargetMode="External"/><Relationship Id="rId4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clanthology.org/2020.tacl-1.47.pdf" TargetMode="External"/><Relationship Id="rId4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clanthology.org/2020.tacl-1.47.pdf" TargetMode="External"/><Relationship Id="rId4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pdf/1904.09751.pdf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huggingface.co/blog/how-to-generate" TargetMode="External"/><Relationship Id="rId4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huggingface.co/blog/how-to-generate" TargetMode="External"/><Relationship Id="rId4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uggingface.co/blog/how-to-generate" TargetMode="External"/><Relationship Id="rId4" Type="http://schemas.openxmlformats.org/officeDocument/2006/relationships/image" Target="../media/image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huggingface.co/blog/how-to-generate" TargetMode="External"/><Relationship Id="rId4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datasci-w266/2024-spring-main/tree/master/project#project-proposal" TargetMode="External"/><Relationship Id="rId4" Type="http://schemas.openxmlformats.org/officeDocument/2006/relationships/hyperlink" Target="https://forms.gle/xSJYw878ynPg7wASA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i.googleblog.com/2020/05/evaluating-natural-language-generation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jpg"/><Relationship Id="rId4" Type="http://schemas.openxmlformats.org/officeDocument/2006/relationships/image" Target="../media/image1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datasci-w266/2024-spring-main/blob/master/materials/lesson_notebooks/lesson_6_Machine_Translation.ipynb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pdf/2309.04662.pdf" TargetMode="External"/><Relationship Id="rId4" Type="http://schemas.openxmlformats.org/officeDocument/2006/relationships/hyperlink" Target="https://arxiv.org/pdf/2309.11674.pdf" TargetMode="External"/><Relationship Id="rId5" Type="http://schemas.openxmlformats.org/officeDocument/2006/relationships/hyperlink" Target="https://arxiv.org/pdf/2309.11674.pdf" TargetMode="External"/><Relationship Id="rId6" Type="http://schemas.openxmlformats.org/officeDocument/2006/relationships/hyperlink" Target="https://arxiv.org/pdf/2309.11674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pdf/2106.09685.pdf" TargetMode="External"/><Relationship Id="rId4" Type="http://schemas.openxmlformats.org/officeDocument/2006/relationships/hyperlink" Target="https://github.com/datasci-w266/2024-spring-main/blob/master/materials/backprop/Backpropagation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ShishirPatil/gorilla" TargetMode="External"/><Relationship Id="rId4" Type="http://schemas.openxmlformats.org/officeDocument/2006/relationships/hyperlink" Target="https://github.com/Significant-Gravitas/Auto-GPT" TargetMode="External"/><Relationship Id="rId5" Type="http://schemas.openxmlformats.org/officeDocument/2006/relationships/hyperlink" Target="https://github.com/yoheinakajima/babyagi/tree/main" TargetMode="External"/><Relationship Id="rId6" Type="http://schemas.openxmlformats.org/officeDocument/2006/relationships/hyperlink" Target="https://superagi.com/" TargetMode="External"/><Relationship Id="rId7" Type="http://schemas.openxmlformats.org/officeDocument/2006/relationships/hyperlink" Target="https://github.com/OpenBMB/ToolBench" TargetMode="External"/><Relationship Id="rId8" Type="http://schemas.openxmlformats.org/officeDocument/2006/relationships/hyperlink" Target="https://github.com/AntonOsika/gpt-engineer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rxiv.org/abs/2201.11903" TargetMode="External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rxiv.org/abs/2201.11903" TargetMode="External"/><Relationship Id="rId4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arxiv.org/abs/2201.11903" TargetMode="External"/><Relationship Id="rId4" Type="http://schemas.openxmlformats.org/officeDocument/2006/relationships/hyperlink" Target="https://arxiv.org/abs/2210.03629" TargetMode="External"/><Relationship Id="rId5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abs/2201.11903" TargetMode="External"/><Relationship Id="rId4" Type="http://schemas.openxmlformats.org/officeDocument/2006/relationships/hyperlink" Target="https://arxiv.org/abs/2210.03629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abs/2201.11903" TargetMode="External"/><Relationship Id="rId4" Type="http://schemas.openxmlformats.org/officeDocument/2006/relationships/hyperlink" Target="https://arxiv.org/abs/2210.03629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arxiv.org/abs/2201.11903" TargetMode="External"/><Relationship Id="rId4" Type="http://schemas.openxmlformats.org/officeDocument/2006/relationships/hyperlink" Target="https://arxiv.org/abs/2210.03629" TargetMode="External"/><Relationship Id="rId5" Type="http://schemas.openxmlformats.org/officeDocument/2006/relationships/hyperlink" Target="https://arxiv.org/abs/2302.02676" TargetMode="External"/><Relationship Id="rId6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abs/2201.11903" TargetMode="External"/><Relationship Id="rId4" Type="http://schemas.openxmlformats.org/officeDocument/2006/relationships/hyperlink" Target="https://arxiv.org/abs/2210.03629" TargetMode="External"/><Relationship Id="rId5" Type="http://schemas.openxmlformats.org/officeDocument/2006/relationships/hyperlink" Target="https://arxiv.org/abs/2302.02676" TargetMode="External"/><Relationship Id="rId6" Type="http://schemas.openxmlformats.org/officeDocument/2006/relationships/hyperlink" Target="https://arxiv.org/abs/2303.11366" TargetMode="External"/><Relationship Id="rId7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hyperlink" Target="https://arxiv.org/abs/2201.11903" TargetMode="External"/><Relationship Id="rId5" Type="http://schemas.openxmlformats.org/officeDocument/2006/relationships/hyperlink" Target="https://arxiv.org/abs/2210.03629" TargetMode="External"/><Relationship Id="rId6" Type="http://schemas.openxmlformats.org/officeDocument/2006/relationships/hyperlink" Target="https://arxiv.org/abs/2302.02676" TargetMode="External"/><Relationship Id="rId7" Type="http://schemas.openxmlformats.org/officeDocument/2006/relationships/hyperlink" Target="https://arxiv.org/abs/2303.11366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bbc.com/news/world-asia-58787264" TargetMode="External"/><Relationship Id="rId4" Type="http://schemas.openxmlformats.org/officeDocument/2006/relationships/image" Target="../media/image19.jpg"/><Relationship Id="rId5" Type="http://schemas.openxmlformats.org/officeDocument/2006/relationships/image" Target="../media/image1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hyperlink" Target="http://aclweb.org/anthology/P02-1040.pdf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1910.1068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266 Natural Language Processing</a:t>
            </a:r>
            <a:endParaRPr/>
          </a:p>
        </p:txBody>
      </p:sp>
      <p:sp>
        <p:nvSpPr>
          <p:cNvPr id="189" name="Google Shape;189;p40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Week 6: Machine Translation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Prompt Review</a:t>
            </a:r>
            <a:endParaRPr/>
          </a:p>
        </p:txBody>
      </p:sp>
      <p:sp>
        <p:nvSpPr>
          <p:cNvPr id="248" name="Google Shape;248;p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ambiguity and how does it make machine translation a harder problem? 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has an attention mechanism enhanced the performance of machine translation systems?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Shifting Landscape of LLMs</a:t>
            </a:r>
            <a:endParaRPr/>
          </a:p>
        </p:txBody>
      </p:sp>
      <p:sp>
        <p:nvSpPr>
          <p:cNvPr id="254" name="Google Shape;254;p5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Along Many Dimensions</a:t>
            </a:r>
            <a:endParaRPr/>
          </a:p>
        </p:txBody>
      </p:sp>
      <p:sp>
        <p:nvSpPr>
          <p:cNvPr id="260" name="Google Shape;260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technology, </a:t>
            </a:r>
            <a:r>
              <a:rPr lang="en"/>
              <a:t>research</a:t>
            </a:r>
            <a:r>
              <a:rPr lang="en"/>
              <a:t>, and products around LLMs are changing very rapidly.  Sometimes what was true at the </a:t>
            </a:r>
            <a:r>
              <a:rPr lang="en"/>
              <a:t>beginning</a:t>
            </a:r>
            <a:r>
              <a:rPr lang="en"/>
              <a:t> of the week is no longer valid by the end of the week.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Here is a list of some areas where advances are happening along with some papers describing them so you can get a sense of the landscape.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Along Many Dimensions</a:t>
            </a:r>
            <a:endParaRPr/>
          </a:p>
        </p:txBody>
      </p:sp>
      <p:sp>
        <p:nvSpPr>
          <p:cNvPr id="266" name="Google Shape;266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Hallucination Mitigation</a:t>
            </a:r>
            <a:endParaRPr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Remains unsolved</a:t>
            </a:r>
            <a:endParaRPr sz="16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Increased Context Length</a:t>
            </a:r>
            <a:endParaRPr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Anthropic’s Claude</a:t>
            </a:r>
            <a:r>
              <a:rPr lang="en" sz="1600"/>
              <a:t> has 200K token context window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But that may not help</a:t>
            </a:r>
            <a:endParaRPr sz="16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Run Cheaper/Faster </a:t>
            </a:r>
            <a:r>
              <a:rPr i="1" lang="en" sz="1900"/>
              <a:t>(next week)</a:t>
            </a:r>
            <a:endParaRPr i="1"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Quantization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LORA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Flash Attention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Sparse Attention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Along Many Dimensions</a:t>
            </a:r>
            <a:endParaRPr/>
          </a:p>
        </p:txBody>
      </p:sp>
      <p:sp>
        <p:nvSpPr>
          <p:cNvPr id="272" name="Google Shape;272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Fine Tuning </a:t>
            </a:r>
            <a:r>
              <a:rPr i="1" lang="en" sz="1900"/>
              <a:t>(next week)</a:t>
            </a:r>
            <a:endParaRPr i="1"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Parameter Efficient Fine Tuning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Soft Prompt Tuning</a:t>
            </a:r>
            <a:endParaRPr sz="16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Prompt Engineering </a:t>
            </a:r>
            <a:r>
              <a:rPr i="1" lang="en" sz="1900"/>
              <a:t>(last week)</a:t>
            </a:r>
            <a:endParaRPr i="1"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From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Chain of Thought</a:t>
            </a:r>
            <a:r>
              <a:rPr lang="en" sz="1600"/>
              <a:t> to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Tree of Thought</a:t>
            </a:r>
            <a:r>
              <a:rPr lang="en" sz="1600"/>
              <a:t> and 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self-checking</a:t>
            </a:r>
            <a:endParaRPr sz="16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Chaining </a:t>
            </a:r>
            <a:r>
              <a:rPr i="1" lang="en" sz="1900"/>
              <a:t>(this week)</a:t>
            </a:r>
            <a:endParaRPr i="1" sz="19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Orchestration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LLM Agents</a:t>
            </a:r>
            <a:endParaRPr sz="1600"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Char char="•"/>
            </a:pPr>
            <a:r>
              <a:rPr lang="en" sz="1900"/>
              <a:t>Retrieval Augmented Generation </a:t>
            </a:r>
            <a:r>
              <a:rPr i="1" lang="en" sz="1900"/>
              <a:t>(in 4 weeks)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Translation Hard?</a:t>
            </a:r>
            <a:endParaRPr/>
          </a:p>
        </p:txBody>
      </p:sp>
      <p:sp>
        <p:nvSpPr>
          <p:cNvPr id="278" name="Google Shape;278;p5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 of Language</a:t>
            </a:r>
            <a:endParaRPr/>
          </a:p>
        </p:txBody>
      </p:sp>
      <p:sp>
        <p:nvSpPr>
          <p:cNvPr id="284" name="Google Shape;284;p5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differences between languages that make translation challenging for humans?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translate by directly mapping words and phrases between a source and a target language?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Direct Mapping Doesn’t Work Well</a:t>
            </a:r>
            <a:endParaRPr/>
          </a:p>
        </p:txBody>
      </p:sp>
      <p:sp>
        <p:nvSpPr>
          <p:cNvPr id="291" name="Google Shape;291;p5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Many to many relations between words across languages</a:t>
            </a:r>
            <a:endParaRPr/>
          </a:p>
        </p:txBody>
      </p:sp>
      <p:grpSp>
        <p:nvGrpSpPr>
          <p:cNvPr id="292" name="Google Shape;292;p56"/>
          <p:cNvGrpSpPr/>
          <p:nvPr/>
        </p:nvGrpSpPr>
        <p:grpSpPr>
          <a:xfrm>
            <a:off x="457201" y="2379300"/>
            <a:ext cx="8229626" cy="1521244"/>
            <a:chOff x="482075" y="3172400"/>
            <a:chExt cx="10851300" cy="2028325"/>
          </a:xfrm>
        </p:grpSpPr>
        <p:cxnSp>
          <p:nvCxnSpPr>
            <p:cNvPr id="293" name="Google Shape;293;p56"/>
            <p:cNvCxnSpPr/>
            <p:nvPr/>
          </p:nvCxnSpPr>
          <p:spPr>
            <a:xfrm>
              <a:off x="8708575" y="3604725"/>
              <a:ext cx="1772700" cy="1231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4" name="Google Shape;294;p56"/>
            <p:cNvCxnSpPr/>
            <p:nvPr/>
          </p:nvCxnSpPr>
          <p:spPr>
            <a:xfrm flipH="1">
              <a:off x="2892650" y="3604725"/>
              <a:ext cx="12300" cy="687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5" name="Google Shape;295;p56"/>
            <p:cNvCxnSpPr/>
            <p:nvPr/>
          </p:nvCxnSpPr>
          <p:spPr>
            <a:xfrm>
              <a:off x="5047850" y="3604725"/>
              <a:ext cx="3100800" cy="1153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6" name="Google Shape;296;p56"/>
            <p:cNvCxnSpPr/>
            <p:nvPr/>
          </p:nvCxnSpPr>
          <p:spPr>
            <a:xfrm>
              <a:off x="4400600" y="3624275"/>
              <a:ext cx="2426400" cy="1181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7" name="Google Shape;297;p56"/>
            <p:cNvCxnSpPr/>
            <p:nvPr/>
          </p:nvCxnSpPr>
          <p:spPr>
            <a:xfrm>
              <a:off x="7277100" y="3557600"/>
              <a:ext cx="1773600" cy="12168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8" name="Google Shape;298;p56"/>
            <p:cNvCxnSpPr/>
            <p:nvPr/>
          </p:nvCxnSpPr>
          <p:spPr>
            <a:xfrm flipH="1">
              <a:off x="5629475" y="3604725"/>
              <a:ext cx="186600" cy="12006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99" name="Google Shape;299;p56"/>
            <p:cNvCxnSpPr/>
            <p:nvPr/>
          </p:nvCxnSpPr>
          <p:spPr>
            <a:xfrm flipH="1">
              <a:off x="9486025" y="3604725"/>
              <a:ext cx="108900" cy="1107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00" name="Google Shape;300;p56"/>
            <p:cNvCxnSpPr/>
            <p:nvPr/>
          </p:nvCxnSpPr>
          <p:spPr>
            <a:xfrm flipH="1">
              <a:off x="2161500" y="4276525"/>
              <a:ext cx="699900" cy="5133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01" name="Google Shape;301;p56"/>
            <p:cNvCxnSpPr/>
            <p:nvPr/>
          </p:nvCxnSpPr>
          <p:spPr>
            <a:xfrm>
              <a:off x="2923600" y="4260975"/>
              <a:ext cx="497700" cy="544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grpSp>
          <p:nvGrpSpPr>
            <p:cNvPr id="302" name="Google Shape;302;p56"/>
            <p:cNvGrpSpPr/>
            <p:nvPr/>
          </p:nvGrpSpPr>
          <p:grpSpPr>
            <a:xfrm>
              <a:off x="482075" y="3172400"/>
              <a:ext cx="10851300" cy="2028325"/>
              <a:chOff x="482075" y="3172400"/>
              <a:chExt cx="10851300" cy="2028325"/>
            </a:xfrm>
          </p:grpSpPr>
          <p:sp>
            <p:nvSpPr>
              <p:cNvPr id="303" name="Google Shape;303;p56"/>
              <p:cNvSpPr txBox="1"/>
              <p:nvPr/>
            </p:nvSpPr>
            <p:spPr>
              <a:xfrm>
                <a:off x="995275" y="3172400"/>
                <a:ext cx="102480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Earthquakes hit Japan again on Monday September 4.</a:t>
                </a:r>
                <a:endParaRPr sz="1100"/>
              </a:p>
            </p:txBody>
          </p:sp>
          <p:sp>
            <p:nvSpPr>
              <p:cNvPr id="304" name="Google Shape;304;p56"/>
              <p:cNvSpPr txBox="1"/>
              <p:nvPr/>
            </p:nvSpPr>
            <p:spPr>
              <a:xfrm>
                <a:off x="482075" y="4646625"/>
                <a:ext cx="10851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Des tremblements de terre ont à nouveau touché le Japon lundi 4 septembre.</a:t>
                </a:r>
                <a:endParaRPr sz="1100"/>
              </a:p>
            </p:txBody>
          </p:sp>
          <p:cxnSp>
            <p:nvCxnSpPr>
              <p:cNvPr id="305" name="Google Shape;305;p56"/>
              <p:cNvCxnSpPr/>
              <p:nvPr/>
            </p:nvCxnSpPr>
            <p:spPr>
              <a:xfrm>
                <a:off x="2908050" y="4245425"/>
                <a:ext cx="1135200" cy="54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lg" w="lg" type="triangle"/>
              </a:ln>
            </p:spPr>
          </p:cxnSp>
        </p:grpSp>
        <p:cxnSp>
          <p:nvCxnSpPr>
            <p:cNvPr id="306" name="Google Shape;306;p56"/>
            <p:cNvCxnSpPr/>
            <p:nvPr/>
          </p:nvCxnSpPr>
          <p:spPr>
            <a:xfrm>
              <a:off x="4400600" y="3624275"/>
              <a:ext cx="186900" cy="1149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307" name="Google Shape;307;p56"/>
            <p:cNvCxnSpPr/>
            <p:nvPr/>
          </p:nvCxnSpPr>
          <p:spPr>
            <a:xfrm flipH="1">
              <a:off x="5069775" y="3624275"/>
              <a:ext cx="750000" cy="121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Sequence Architecture</a:t>
            </a:r>
            <a:endParaRPr/>
          </a:p>
        </p:txBody>
      </p:sp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Sequence-to-Sequence Translation</a:t>
            </a:r>
            <a:endParaRPr/>
          </a:p>
        </p:txBody>
      </p:sp>
      <p:sp>
        <p:nvSpPr>
          <p:cNvPr id="320" name="Google Shape;320;p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"/>
              <a:t>What is the successful NMT architecture?</a:t>
            </a:r>
            <a:endParaRPr/>
          </a:p>
          <a:p>
            <a:pPr indent="-26670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/>
              <a:t>Sequence of symbols in → sequence of symbols out</a:t>
            </a:r>
            <a:endParaRPr/>
          </a:p>
          <a:p>
            <a:pPr indent="-260350" lvl="1" marL="55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Examples</a:t>
            </a:r>
            <a:endParaRPr/>
          </a:p>
          <a:p>
            <a:pPr indent="-26670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Arabic in (‘مثال’) → Russian out (‘Пример’)</a:t>
            </a:r>
            <a:endParaRPr/>
          </a:p>
          <a:p>
            <a:pPr indent="-26670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Chinese in (‘一個例子’) → English out (‘An example’)</a:t>
            </a:r>
            <a:endParaRPr/>
          </a:p>
          <a:p>
            <a:pPr indent="-26670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English in (‘An example’) → French out (‘Un exemple’)</a:t>
            </a:r>
            <a:endParaRPr/>
          </a:p>
          <a:p>
            <a:pPr indent="-260350" lvl="1" marL="55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How can we best </a:t>
            </a:r>
            <a:r>
              <a:rPr b="1" lang="en"/>
              <a:t>encode</a:t>
            </a:r>
            <a:r>
              <a:rPr lang="en"/>
              <a:t> the input sentence representation?</a:t>
            </a:r>
            <a:endParaRPr/>
          </a:p>
          <a:p>
            <a:pPr indent="-260350" lvl="1" marL="55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/>
              <a:t>How can we best </a:t>
            </a:r>
            <a:r>
              <a:rPr b="1" lang="en"/>
              <a:t>decode</a:t>
            </a:r>
            <a:r>
              <a:rPr lang="en"/>
              <a:t> output(s) when we may have two distinct symbol systems?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195" name="Google Shape;195;p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Goals</a:t>
            </a:r>
            <a:endParaRPr b="1"/>
          </a:p>
          <a:p>
            <a:pPr indent="-266700" lvl="0" marL="2667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Appreciate the complexities of translation</a:t>
            </a:r>
            <a:endParaRPr/>
          </a:p>
          <a:p>
            <a:pPr indent="-266700" lvl="0" marL="2667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can we get a machine to convert one set of symbols into another while maintaining their meaning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RNN Seq2Seq Model With Attention</a:t>
            </a:r>
            <a:endParaRPr/>
          </a:p>
        </p:txBody>
      </p:sp>
      <p:grpSp>
        <p:nvGrpSpPr>
          <p:cNvPr id="326" name="Google Shape;326;p59"/>
          <p:cNvGrpSpPr/>
          <p:nvPr/>
        </p:nvGrpSpPr>
        <p:grpSpPr>
          <a:xfrm>
            <a:off x="833334" y="1200070"/>
            <a:ext cx="7476626" cy="3257429"/>
            <a:chOff x="1434686" y="1318779"/>
            <a:chExt cx="9004728" cy="3923195"/>
          </a:xfrm>
        </p:grpSpPr>
        <p:sp>
          <p:nvSpPr>
            <p:cNvPr id="327" name="Google Shape;327;p59"/>
            <p:cNvSpPr/>
            <p:nvPr/>
          </p:nvSpPr>
          <p:spPr>
            <a:xfrm>
              <a:off x="1436236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rgbClr val="97CB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9"/>
            <p:cNvSpPr/>
            <p:nvPr/>
          </p:nvSpPr>
          <p:spPr>
            <a:xfrm>
              <a:off x="1434686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D3E6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" name="Google Shape;329;p59"/>
            <p:cNvCxnSpPr>
              <a:stCxn id="328" idx="0"/>
              <a:endCxn id="327" idx="2"/>
            </p:cNvCxnSpPr>
            <p:nvPr/>
          </p:nvCxnSpPr>
          <p:spPr>
            <a:xfrm flipH="1" rot="10800000">
              <a:off x="1968086" y="4109868"/>
              <a:ext cx="15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0" name="Google Shape;330;p59"/>
            <p:cNvSpPr/>
            <p:nvPr/>
          </p:nvSpPr>
          <p:spPr>
            <a:xfrm>
              <a:off x="2653210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rgbClr val="97CB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9"/>
            <p:cNvSpPr/>
            <p:nvPr/>
          </p:nvSpPr>
          <p:spPr>
            <a:xfrm>
              <a:off x="2652047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D3E6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" name="Google Shape;332;p59"/>
            <p:cNvCxnSpPr>
              <a:stCxn id="331" idx="0"/>
              <a:endCxn id="330" idx="2"/>
            </p:cNvCxnSpPr>
            <p:nvPr/>
          </p:nvCxnSpPr>
          <p:spPr>
            <a:xfrm flipH="1" rot="10800000">
              <a:off x="3185447" y="4109868"/>
              <a:ext cx="12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3" name="Google Shape;333;p59"/>
            <p:cNvSpPr txBox="1"/>
            <p:nvPr/>
          </p:nvSpPr>
          <p:spPr>
            <a:xfrm>
              <a:off x="1434686" y="4736295"/>
              <a:ext cx="10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‘&lt;s&gt;’</a:t>
              </a:r>
              <a:endParaRPr sz="1100"/>
            </a:p>
          </p:txBody>
        </p:sp>
        <p:sp>
          <p:nvSpPr>
            <p:cNvPr id="334" name="Google Shape;334;p59"/>
            <p:cNvSpPr/>
            <p:nvPr/>
          </p:nvSpPr>
          <p:spPr>
            <a:xfrm>
              <a:off x="3870184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rgbClr val="97CB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9"/>
            <p:cNvSpPr/>
            <p:nvPr/>
          </p:nvSpPr>
          <p:spPr>
            <a:xfrm>
              <a:off x="3869408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D3E6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" name="Google Shape;336;p59"/>
            <p:cNvCxnSpPr>
              <a:stCxn id="335" idx="0"/>
              <a:endCxn id="334" idx="2"/>
            </p:cNvCxnSpPr>
            <p:nvPr/>
          </p:nvCxnSpPr>
          <p:spPr>
            <a:xfrm flipH="1" rot="10800000">
              <a:off x="4402808" y="4109868"/>
              <a:ext cx="9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7" name="Google Shape;337;p59"/>
            <p:cNvSpPr/>
            <p:nvPr/>
          </p:nvSpPr>
          <p:spPr>
            <a:xfrm>
              <a:off x="5087158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rgbClr val="97CB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9"/>
            <p:cNvSpPr/>
            <p:nvPr/>
          </p:nvSpPr>
          <p:spPr>
            <a:xfrm>
              <a:off x="5086769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D3E6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p59"/>
            <p:cNvCxnSpPr>
              <a:stCxn id="338" idx="0"/>
              <a:endCxn id="337" idx="2"/>
            </p:cNvCxnSpPr>
            <p:nvPr/>
          </p:nvCxnSpPr>
          <p:spPr>
            <a:xfrm flipH="1" rot="10800000">
              <a:off x="5620169" y="4109868"/>
              <a:ext cx="3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0" name="Google Shape;340;p59"/>
            <p:cNvSpPr/>
            <p:nvPr/>
          </p:nvSpPr>
          <p:spPr>
            <a:xfrm>
              <a:off x="6304131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rgbClr val="97CB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9"/>
            <p:cNvSpPr/>
            <p:nvPr/>
          </p:nvSpPr>
          <p:spPr>
            <a:xfrm>
              <a:off x="6304131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D3E6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59"/>
            <p:cNvCxnSpPr>
              <a:stCxn id="341" idx="0"/>
              <a:endCxn id="340" idx="2"/>
            </p:cNvCxnSpPr>
            <p:nvPr/>
          </p:nvCxnSpPr>
          <p:spPr>
            <a:xfrm rot="10800000">
              <a:off x="6837531" y="4109868"/>
              <a:ext cx="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3" name="Google Shape;343;p59"/>
            <p:cNvCxnSpPr>
              <a:stCxn id="340" idx="3"/>
              <a:endCxn id="344" idx="1"/>
            </p:cNvCxnSpPr>
            <p:nvPr/>
          </p:nvCxnSpPr>
          <p:spPr>
            <a:xfrm>
              <a:off x="7370931" y="3693300"/>
              <a:ext cx="470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4" name="Google Shape;344;p59"/>
            <p:cNvSpPr/>
            <p:nvPr/>
          </p:nvSpPr>
          <p:spPr>
            <a:xfrm>
              <a:off x="7841140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9"/>
            <p:cNvSpPr/>
            <p:nvPr/>
          </p:nvSpPr>
          <p:spPr>
            <a:xfrm>
              <a:off x="7841140" y="43413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FFE19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59"/>
            <p:cNvCxnSpPr>
              <a:stCxn id="345" idx="0"/>
              <a:endCxn id="344" idx="2"/>
            </p:cNvCxnSpPr>
            <p:nvPr/>
          </p:nvCxnSpPr>
          <p:spPr>
            <a:xfrm rot="10800000">
              <a:off x="8374540" y="4110068"/>
              <a:ext cx="0" cy="23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7" name="Google Shape;347;p59"/>
            <p:cNvCxnSpPr>
              <a:stCxn id="344" idx="3"/>
              <a:endCxn id="348" idx="1"/>
            </p:cNvCxnSpPr>
            <p:nvPr/>
          </p:nvCxnSpPr>
          <p:spPr>
            <a:xfrm>
              <a:off x="8907940" y="3693300"/>
              <a:ext cx="234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9" name="Google Shape;349;p59"/>
            <p:cNvCxnSpPr>
              <a:stCxn id="344" idx="0"/>
              <a:endCxn id="350" idx="2"/>
            </p:cNvCxnSpPr>
            <p:nvPr/>
          </p:nvCxnSpPr>
          <p:spPr>
            <a:xfrm rot="10800000">
              <a:off x="8374540" y="2262600"/>
              <a:ext cx="0" cy="1014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8" name="Google Shape;348;p59"/>
            <p:cNvSpPr/>
            <p:nvPr/>
          </p:nvSpPr>
          <p:spPr>
            <a:xfrm>
              <a:off x="9142814" y="3276600"/>
              <a:ext cx="1066800" cy="833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9"/>
            <p:cNvSpPr/>
            <p:nvPr/>
          </p:nvSpPr>
          <p:spPr>
            <a:xfrm>
              <a:off x="9142814" y="4339068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FFE19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Google Shape;352;p59"/>
            <p:cNvCxnSpPr>
              <a:stCxn id="351" idx="0"/>
              <a:endCxn id="348" idx="2"/>
            </p:cNvCxnSpPr>
            <p:nvPr/>
          </p:nvCxnSpPr>
          <p:spPr>
            <a:xfrm rot="10800000">
              <a:off x="9676214" y="4109868"/>
              <a:ext cx="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53" name="Google Shape;353;p59"/>
            <p:cNvSpPr txBox="1"/>
            <p:nvPr/>
          </p:nvSpPr>
          <p:spPr>
            <a:xfrm>
              <a:off x="9295271" y="4736295"/>
              <a:ext cx="75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‘das’</a:t>
              </a:r>
              <a:endParaRPr sz="1100"/>
            </a:p>
          </p:txBody>
        </p:sp>
        <p:sp>
          <p:nvSpPr>
            <p:cNvPr id="354" name="Google Shape;354;p59"/>
            <p:cNvSpPr txBox="1"/>
            <p:nvPr/>
          </p:nvSpPr>
          <p:spPr>
            <a:xfrm>
              <a:off x="8012079" y="1318779"/>
              <a:ext cx="724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‘das’</a:t>
              </a:r>
              <a:endParaRPr sz="1100"/>
            </a:p>
          </p:txBody>
        </p:sp>
        <p:sp>
          <p:nvSpPr>
            <p:cNvPr id="350" name="Google Shape;350;p59"/>
            <p:cNvSpPr/>
            <p:nvPr/>
          </p:nvSpPr>
          <p:spPr>
            <a:xfrm>
              <a:off x="7841140" y="1934170"/>
              <a:ext cx="1066800" cy="328500"/>
            </a:xfrm>
            <a:prstGeom prst="roundRect">
              <a:avLst>
                <a:gd fmla="val 16667" name="adj"/>
              </a:avLst>
            </a:prstGeom>
            <a:solidFill>
              <a:srgbClr val="7EAE7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59"/>
            <p:cNvCxnSpPr>
              <a:stCxn id="350" idx="0"/>
              <a:endCxn id="354" idx="2"/>
            </p:cNvCxnSpPr>
            <p:nvPr/>
          </p:nvCxnSpPr>
          <p:spPr>
            <a:xfrm rot="10800000">
              <a:off x="8374540" y="1780570"/>
              <a:ext cx="0" cy="153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56" name="Google Shape;356;p59"/>
            <p:cNvCxnSpPr>
              <a:endCxn id="357" idx="3"/>
            </p:cNvCxnSpPr>
            <p:nvPr/>
          </p:nvCxnSpPr>
          <p:spPr>
            <a:xfrm rot="10800000">
              <a:off x="7366587" y="2794248"/>
              <a:ext cx="1007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57" name="Google Shape;357;p59"/>
            <p:cNvSpPr/>
            <p:nvPr/>
          </p:nvSpPr>
          <p:spPr>
            <a:xfrm>
              <a:off x="1434687" y="2547798"/>
              <a:ext cx="5931900" cy="492900"/>
            </a:xfrm>
            <a:prstGeom prst="roundRect">
              <a:avLst>
                <a:gd fmla="val 16667" name="adj"/>
              </a:avLst>
            </a:prstGeom>
            <a:solidFill>
              <a:srgbClr val="B5A38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Attention calculation</a:t>
              </a:r>
              <a:endParaRPr sz="1100"/>
            </a:p>
          </p:txBody>
        </p:sp>
        <p:cxnSp>
          <p:nvCxnSpPr>
            <p:cNvPr id="358" name="Google Shape;358;p59"/>
            <p:cNvCxnSpPr>
              <a:stCxn id="354" idx="3"/>
              <a:endCxn id="353" idx="3"/>
            </p:cNvCxnSpPr>
            <p:nvPr/>
          </p:nvCxnSpPr>
          <p:spPr>
            <a:xfrm>
              <a:off x="8736879" y="1549629"/>
              <a:ext cx="1313700" cy="3417600"/>
            </a:xfrm>
            <a:prstGeom prst="bentConnector3">
              <a:avLst>
                <a:gd fmla="val 121838" name="adj1"/>
              </a:avLst>
            </a:prstGeom>
            <a:noFill/>
            <a:ln cap="flat" cmpd="sng" w="19050">
              <a:solidFill>
                <a:srgbClr val="875E01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sp>
          <p:nvSpPr>
            <p:cNvPr id="359" name="Google Shape;359;p59"/>
            <p:cNvSpPr/>
            <p:nvPr/>
          </p:nvSpPr>
          <p:spPr>
            <a:xfrm>
              <a:off x="8658763" y="4752074"/>
              <a:ext cx="361800" cy="4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9"/>
            <p:cNvSpPr txBox="1"/>
            <p:nvPr/>
          </p:nvSpPr>
          <p:spPr>
            <a:xfrm>
              <a:off x="2652048" y="4736295"/>
              <a:ext cx="10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‘this’</a:t>
              </a:r>
              <a:endParaRPr sz="1100"/>
            </a:p>
          </p:txBody>
        </p:sp>
        <p:sp>
          <p:nvSpPr>
            <p:cNvPr id="361" name="Google Shape;361;p59"/>
            <p:cNvSpPr txBox="1"/>
            <p:nvPr/>
          </p:nvSpPr>
          <p:spPr>
            <a:xfrm>
              <a:off x="3867860" y="4736295"/>
              <a:ext cx="10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‘is’</a:t>
              </a:r>
              <a:endParaRPr sz="1100"/>
            </a:p>
          </p:txBody>
        </p:sp>
        <p:sp>
          <p:nvSpPr>
            <p:cNvPr id="362" name="Google Shape;362;p59"/>
            <p:cNvSpPr txBox="1"/>
            <p:nvPr/>
          </p:nvSpPr>
          <p:spPr>
            <a:xfrm>
              <a:off x="5082124" y="4736295"/>
              <a:ext cx="106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‘good’</a:t>
              </a:r>
              <a:endParaRPr sz="1100"/>
            </a:p>
          </p:txBody>
        </p:sp>
        <p:sp>
          <p:nvSpPr>
            <p:cNvPr id="363" name="Google Shape;363;p59"/>
            <p:cNvSpPr txBox="1"/>
            <p:nvPr/>
          </p:nvSpPr>
          <p:spPr>
            <a:xfrm>
              <a:off x="6303805" y="4736295"/>
              <a:ext cx="10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‘&lt;e&gt;’</a:t>
              </a:r>
              <a:endParaRPr sz="1100"/>
            </a:p>
          </p:txBody>
        </p:sp>
        <p:cxnSp>
          <p:nvCxnSpPr>
            <p:cNvPr id="364" name="Google Shape;364;p59"/>
            <p:cNvCxnSpPr>
              <a:stCxn id="357" idx="0"/>
              <a:endCxn id="350" idx="1"/>
            </p:cNvCxnSpPr>
            <p:nvPr/>
          </p:nvCxnSpPr>
          <p:spPr>
            <a:xfrm rot="-5400000">
              <a:off x="5896137" y="602898"/>
              <a:ext cx="449400" cy="3440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5" name="Google Shape;365;p59"/>
            <p:cNvCxnSpPr>
              <a:stCxn id="327" idx="3"/>
              <a:endCxn id="330" idx="1"/>
            </p:cNvCxnSpPr>
            <p:nvPr/>
          </p:nvCxnSpPr>
          <p:spPr>
            <a:xfrm>
              <a:off x="2503036" y="3693300"/>
              <a:ext cx="15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6" name="Google Shape;366;p59"/>
            <p:cNvCxnSpPr>
              <a:stCxn id="330" idx="3"/>
              <a:endCxn id="334" idx="1"/>
            </p:cNvCxnSpPr>
            <p:nvPr/>
          </p:nvCxnSpPr>
          <p:spPr>
            <a:xfrm>
              <a:off x="3720010" y="3693300"/>
              <a:ext cx="15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7" name="Google Shape;367;p59"/>
            <p:cNvCxnSpPr>
              <a:stCxn id="334" idx="3"/>
              <a:endCxn id="337" idx="1"/>
            </p:cNvCxnSpPr>
            <p:nvPr/>
          </p:nvCxnSpPr>
          <p:spPr>
            <a:xfrm>
              <a:off x="4936984" y="3693300"/>
              <a:ext cx="15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8" name="Google Shape;368;p59"/>
            <p:cNvCxnSpPr>
              <a:stCxn id="337" idx="3"/>
              <a:endCxn id="340" idx="1"/>
            </p:cNvCxnSpPr>
            <p:nvPr/>
          </p:nvCxnSpPr>
          <p:spPr>
            <a:xfrm>
              <a:off x="6153958" y="3693300"/>
              <a:ext cx="15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9" name="Google Shape;369;p59"/>
            <p:cNvSpPr txBox="1"/>
            <p:nvPr/>
          </p:nvSpPr>
          <p:spPr>
            <a:xfrm>
              <a:off x="7856087" y="4736295"/>
              <a:ext cx="106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‘&lt;s&gt;’</a:t>
              </a:r>
              <a:endParaRPr sz="1100"/>
            </a:p>
          </p:txBody>
        </p:sp>
        <p:cxnSp>
          <p:nvCxnSpPr>
            <p:cNvPr id="370" name="Google Shape;370;p59"/>
            <p:cNvCxnSpPr>
              <a:stCxn id="348" idx="3"/>
            </p:cNvCxnSpPr>
            <p:nvPr/>
          </p:nvCxnSpPr>
          <p:spPr>
            <a:xfrm>
              <a:off x="10209614" y="3693300"/>
              <a:ext cx="229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1" name="Google Shape;371;p59"/>
            <p:cNvCxnSpPr>
              <a:stCxn id="348" idx="0"/>
            </p:cNvCxnSpPr>
            <p:nvPr/>
          </p:nvCxnSpPr>
          <p:spPr>
            <a:xfrm rot="10800000">
              <a:off x="9676214" y="2977200"/>
              <a:ext cx="0" cy="29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2" name="Google Shape;372;p59"/>
            <p:cNvCxnSpPr>
              <a:stCxn id="340" idx="0"/>
            </p:cNvCxnSpPr>
            <p:nvPr/>
          </p:nvCxnSpPr>
          <p:spPr>
            <a:xfrm rot="10800000">
              <a:off x="6835131" y="3040800"/>
              <a:ext cx="2400" cy="23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3" name="Google Shape;373;p59"/>
            <p:cNvCxnSpPr>
              <a:stCxn id="337" idx="0"/>
            </p:cNvCxnSpPr>
            <p:nvPr/>
          </p:nvCxnSpPr>
          <p:spPr>
            <a:xfrm rot="10800000">
              <a:off x="5618158" y="3040800"/>
              <a:ext cx="2400" cy="23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4" name="Google Shape;374;p59"/>
            <p:cNvCxnSpPr>
              <a:stCxn id="334" idx="0"/>
              <a:endCxn id="357" idx="2"/>
            </p:cNvCxnSpPr>
            <p:nvPr/>
          </p:nvCxnSpPr>
          <p:spPr>
            <a:xfrm rot="10800000">
              <a:off x="4400584" y="3040800"/>
              <a:ext cx="3000" cy="23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5" name="Google Shape;375;p59"/>
            <p:cNvCxnSpPr>
              <a:stCxn id="330" idx="0"/>
            </p:cNvCxnSpPr>
            <p:nvPr/>
          </p:nvCxnSpPr>
          <p:spPr>
            <a:xfrm rot="10800000">
              <a:off x="3186610" y="304080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6" name="Google Shape;376;p59"/>
            <p:cNvCxnSpPr>
              <a:stCxn id="327" idx="0"/>
            </p:cNvCxnSpPr>
            <p:nvPr/>
          </p:nvCxnSpPr>
          <p:spPr>
            <a:xfrm rot="10800000">
              <a:off x="1969636" y="3040800"/>
              <a:ext cx="0" cy="23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77" name="Google Shape;377;p59"/>
          <p:cNvSpPr txBox="1"/>
          <p:nvPr/>
        </p:nvSpPr>
        <p:spPr>
          <a:xfrm>
            <a:off x="457200" y="4725814"/>
            <a:ext cx="822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900"/>
              <a:buFont typeface="Arial"/>
              <a:buNone/>
            </a:pP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Original idea (implemented slightly differently):</a:t>
            </a:r>
            <a:b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“Neural Machine Translation by Jointly Learning to Align and Translate,” Bahdanau et al., 2014,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https://arxiv.org/pdf/1409.0473.pdf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78950" y="282026"/>
            <a:ext cx="8229600" cy="59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Transformer Based Encoder Decoder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11" y="749401"/>
            <a:ext cx="7058578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60"/>
          <p:cNvSpPr txBox="1"/>
          <p:nvPr/>
        </p:nvSpPr>
        <p:spPr>
          <a:xfrm>
            <a:off x="4683350" y="4745750"/>
            <a:ext cx="4340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improve MT performance?</a:t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Are we forced to build a separate model for each language pair? (e.g. one model for English to French and another for French to English)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Multilingual Models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De-noising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Back Translation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Multilingual Models</a:t>
            </a:r>
            <a:endParaRPr/>
          </a:p>
        </p:txBody>
      </p:sp>
      <p:sp>
        <p:nvSpPr>
          <p:cNvPr id="396" name="Google Shape;396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2100"/>
              <a:t>Train a </a:t>
            </a:r>
            <a:r>
              <a:rPr b="1" lang="en" sz="2100"/>
              <a:t>single model </a:t>
            </a:r>
            <a:r>
              <a:rPr lang="en" sz="1500"/>
              <a:t>(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Google’s Multilingual Neural Machine Translation System: Enabling Zero-Shot Translation</a:t>
            </a:r>
            <a:r>
              <a:rPr lang="en" sz="1500"/>
              <a:t>)</a:t>
            </a:r>
            <a:r>
              <a:rPr lang="en" sz="2100"/>
              <a:t> on many language pairs (many-to-many)</a:t>
            </a:r>
            <a:endParaRPr/>
          </a:p>
          <a:p>
            <a:pPr indent="-266700" lvl="1" marL="55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Train with special target tokens</a:t>
            </a:r>
            <a:endParaRPr/>
          </a:p>
          <a:p>
            <a:pPr indent="-26035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Comí la comida. 		</a:t>
            </a:r>
            <a:r>
              <a:rPr b="1" lang="en" sz="1500"/>
              <a:t>&lt;2en&gt; </a:t>
            </a:r>
            <a:r>
              <a:rPr lang="en" sz="1500"/>
              <a:t>	I ate the food.</a:t>
            </a:r>
            <a:endParaRPr/>
          </a:p>
          <a:p>
            <a:pPr indent="-26035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W266 is my favorite class!	</a:t>
            </a:r>
            <a:r>
              <a:rPr b="1" lang="en" sz="1500"/>
              <a:t>&lt;2fr&gt; </a:t>
            </a:r>
            <a:r>
              <a:rPr lang="en" sz="1500"/>
              <a:t>	W266 est ma classe préférée.</a:t>
            </a:r>
            <a:endParaRPr sz="1800"/>
          </a:p>
          <a:p>
            <a:pPr indent="-247650" lvl="0" marL="266700" rtl="0" algn="l">
              <a:spcBef>
                <a:spcPts val="5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Leverage transfer learning for encoders and decoders</a:t>
            </a:r>
            <a:endParaRPr sz="2100"/>
          </a:p>
          <a:p>
            <a:pPr indent="-241300" lvl="1" marL="5588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Use English as an explicit/implicit bridge</a:t>
            </a:r>
            <a:endParaRPr sz="1800"/>
          </a:p>
          <a:p>
            <a:pPr indent="-241300" lvl="1" marL="5588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Train Spanish/Portuguese in encoder, English in decoder</a:t>
            </a:r>
            <a:endParaRPr/>
          </a:p>
          <a:p>
            <a:pPr indent="-241300" lvl="1" marL="5588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Train English in encoder, Spanish/Portuguese in decoder</a:t>
            </a:r>
            <a:endParaRPr/>
          </a:p>
          <a:p>
            <a:pPr indent="-241300" lvl="1" marL="5588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Translate Spanish (encoder) to Portuguese (decoder) </a:t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Multilingual Models</a:t>
            </a:r>
            <a:endParaRPr/>
          </a:p>
        </p:txBody>
      </p:sp>
      <p:sp>
        <p:nvSpPr>
          <p:cNvPr id="402" name="Google Shape;402;p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66700" rtl="0" algn="l">
              <a:spcBef>
                <a:spcPts val="5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Leverage transfer learning for encoders and decoders</a:t>
            </a:r>
            <a:endParaRPr sz="2100"/>
          </a:p>
          <a:p>
            <a:pPr indent="-241300" lvl="1" marL="558800" rtl="0" algn="l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Use English as an implicit bridge</a:t>
            </a:r>
            <a:endParaRPr sz="1800"/>
          </a:p>
          <a:p>
            <a:pPr indent="0" lvl="0" marL="558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667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47650" lvl="0" marL="266700" rtl="0" algn="l">
              <a:spcBef>
                <a:spcPts val="500"/>
              </a:spcBef>
              <a:spcAft>
                <a:spcPts val="0"/>
              </a:spcAft>
              <a:buSzPts val="2100"/>
              <a:buChar char="•"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M2M100</a:t>
            </a:r>
            <a:r>
              <a:rPr lang="en" sz="2100"/>
              <a:t> is trained on 100 languages </a:t>
            </a:r>
            <a:r>
              <a:rPr lang="en" sz="2100">
                <a:solidFill>
                  <a:srgbClr val="FF0000"/>
                </a:solidFill>
              </a:rPr>
              <a:t>without</a:t>
            </a:r>
            <a:r>
              <a:rPr lang="en" sz="2100"/>
              <a:t> using English as a bridge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03" name="Google Shape;403;p63"/>
          <p:cNvGrpSpPr/>
          <p:nvPr/>
        </p:nvGrpSpPr>
        <p:grpSpPr>
          <a:xfrm>
            <a:off x="1749475" y="2228475"/>
            <a:ext cx="5074450" cy="1637275"/>
            <a:chOff x="979700" y="2216800"/>
            <a:chExt cx="5074450" cy="1637275"/>
          </a:xfrm>
        </p:grpSpPr>
        <p:sp>
          <p:nvSpPr>
            <p:cNvPr id="404" name="Google Shape;404;p63"/>
            <p:cNvSpPr txBox="1"/>
            <p:nvPr/>
          </p:nvSpPr>
          <p:spPr>
            <a:xfrm>
              <a:off x="979700" y="2216800"/>
              <a:ext cx="2122800" cy="400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Multi-language Encoder</a:t>
              </a:r>
              <a:endParaRPr/>
            </a:p>
          </p:txBody>
        </p:sp>
        <p:sp>
          <p:nvSpPr>
            <p:cNvPr id="405" name="Google Shape;405;p63"/>
            <p:cNvSpPr txBox="1"/>
            <p:nvPr/>
          </p:nvSpPr>
          <p:spPr>
            <a:xfrm>
              <a:off x="3931300" y="2216800"/>
              <a:ext cx="1538700" cy="400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English</a:t>
              </a:r>
              <a:r>
                <a:rPr lang="en"/>
                <a:t> Decoder</a:t>
              </a:r>
              <a:endParaRPr/>
            </a:p>
          </p:txBody>
        </p:sp>
        <p:cxnSp>
          <p:nvCxnSpPr>
            <p:cNvPr id="406" name="Google Shape;406;p63"/>
            <p:cNvCxnSpPr>
              <a:stCxn id="404" idx="3"/>
              <a:endCxn id="405" idx="1"/>
            </p:cNvCxnSpPr>
            <p:nvPr/>
          </p:nvCxnSpPr>
          <p:spPr>
            <a:xfrm>
              <a:off x="3102500" y="2416900"/>
              <a:ext cx="828900" cy="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7" name="Google Shape;407;p63"/>
            <p:cNvSpPr txBox="1"/>
            <p:nvPr/>
          </p:nvSpPr>
          <p:spPr>
            <a:xfrm>
              <a:off x="979750" y="2835338"/>
              <a:ext cx="2122800" cy="400200"/>
            </a:xfrm>
            <a:prstGeom prst="rect">
              <a:avLst/>
            </a:prstGeom>
            <a:solidFill>
              <a:srgbClr val="FCE5CD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English</a:t>
              </a:r>
              <a:r>
                <a:rPr lang="en"/>
                <a:t> Encoder</a:t>
              </a:r>
              <a:endParaRPr/>
            </a:p>
          </p:txBody>
        </p:sp>
        <p:sp>
          <p:nvSpPr>
            <p:cNvPr id="408" name="Google Shape;408;p63"/>
            <p:cNvSpPr txBox="1"/>
            <p:nvPr/>
          </p:nvSpPr>
          <p:spPr>
            <a:xfrm>
              <a:off x="3931350" y="2835338"/>
              <a:ext cx="2122800" cy="400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Multi-language</a:t>
              </a:r>
              <a:r>
                <a:rPr lang="en"/>
                <a:t> Decoder</a:t>
              </a:r>
              <a:endParaRPr/>
            </a:p>
          </p:txBody>
        </p:sp>
        <p:cxnSp>
          <p:nvCxnSpPr>
            <p:cNvPr id="409" name="Google Shape;409;p63"/>
            <p:cNvCxnSpPr>
              <a:stCxn id="407" idx="3"/>
              <a:endCxn id="408" idx="1"/>
            </p:cNvCxnSpPr>
            <p:nvPr/>
          </p:nvCxnSpPr>
          <p:spPr>
            <a:xfrm>
              <a:off x="3102550" y="3035438"/>
              <a:ext cx="828900" cy="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0" name="Google Shape;410;p63"/>
            <p:cNvSpPr txBox="1"/>
            <p:nvPr/>
          </p:nvSpPr>
          <p:spPr>
            <a:xfrm>
              <a:off x="979700" y="3453875"/>
              <a:ext cx="2122800" cy="4002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Multi-language Encoder</a:t>
              </a:r>
              <a:endParaRPr/>
            </a:p>
          </p:txBody>
        </p:sp>
        <p:cxnSp>
          <p:nvCxnSpPr>
            <p:cNvPr id="411" name="Google Shape;411;p63"/>
            <p:cNvCxnSpPr>
              <a:stCxn id="410" idx="3"/>
            </p:cNvCxnSpPr>
            <p:nvPr/>
          </p:nvCxnSpPr>
          <p:spPr>
            <a:xfrm>
              <a:off x="3102500" y="3653975"/>
              <a:ext cx="828900" cy="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2" name="Google Shape;412;p63"/>
            <p:cNvSpPr txBox="1"/>
            <p:nvPr/>
          </p:nvSpPr>
          <p:spPr>
            <a:xfrm>
              <a:off x="3931300" y="3453875"/>
              <a:ext cx="2122800" cy="400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Multi-language Decoder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BART Denoising Example</a:t>
            </a:r>
            <a:endParaRPr/>
          </a:p>
        </p:txBody>
      </p:sp>
      <p:sp>
        <p:nvSpPr>
          <p:cNvPr id="418" name="Google Shape;418;p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BART </a:t>
            </a:r>
            <a:r>
              <a:rPr lang="en"/>
              <a:t>programmatically</a:t>
            </a:r>
            <a:r>
              <a:rPr lang="en"/>
              <a:t> introduces a variety of different types of noise in the encoder (red).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decoder (blue) learns to emit correct text (denoising).</a:t>
            </a:r>
            <a:endParaRPr/>
          </a:p>
        </p:txBody>
      </p:sp>
      <p:sp>
        <p:nvSpPr>
          <p:cNvPr id="419" name="Google Shape;419;p64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BART: Denoising Sequence-to-Sequence Pre-training for Natural Language Generation, Translation, and Comprehension</a:t>
            </a:r>
            <a:endParaRPr sz="1000"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800" y="2673250"/>
            <a:ext cx="53340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BART Multilingual Denoising</a:t>
            </a:r>
            <a:endParaRPr/>
          </a:p>
        </p:txBody>
      </p:sp>
      <p:sp>
        <p:nvSpPr>
          <p:cNvPr id="426" name="Google Shape;426;p65"/>
          <p:cNvSpPr txBox="1"/>
          <p:nvPr>
            <p:ph idx="1" type="body"/>
          </p:nvPr>
        </p:nvSpPr>
        <p:spPr>
          <a:xfrm>
            <a:off x="457200" y="1200150"/>
            <a:ext cx="3694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BART pre-trains on the CC25 corpus.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Some low resource languages like Nepalese and Sinhalese.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Encoder and decoder are trained on the same language using denoising.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Multilingual Denoising Pre-training for Neural Machine Translation</a:t>
            </a:r>
            <a:endParaRPr sz="1000"/>
          </a:p>
        </p:txBody>
      </p:sp>
      <p:pic>
        <p:nvPicPr>
          <p:cNvPr id="428" name="Google Shape;4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100" y="1181250"/>
            <a:ext cx="4734500" cy="26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mBART Multilingual Translation</a:t>
            </a:r>
            <a:endParaRPr/>
          </a:p>
        </p:txBody>
      </p:sp>
      <p:sp>
        <p:nvSpPr>
          <p:cNvPr id="434" name="Google Shape;434;p66"/>
          <p:cNvSpPr txBox="1"/>
          <p:nvPr>
            <p:ph idx="1" type="body"/>
          </p:nvPr>
        </p:nvSpPr>
        <p:spPr>
          <a:xfrm>
            <a:off x="457200" y="1200150"/>
            <a:ext cx="3694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mBART fine-tuned on language pairs for MT.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Boost of 5 to 12 BLEU points, especially for low resource languages.</a:t>
            </a:r>
            <a:endParaRPr/>
          </a:p>
        </p:txBody>
      </p:sp>
      <p:sp>
        <p:nvSpPr>
          <p:cNvPr id="435" name="Google Shape;435;p66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Multilingual Denoising Pre-training for Neural Machine Translation</a:t>
            </a:r>
            <a:endParaRPr sz="1000"/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400" y="1181250"/>
            <a:ext cx="4687201" cy="248901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6"/>
          <p:cNvSpPr txBox="1"/>
          <p:nvPr/>
        </p:nvSpPr>
        <p:spPr>
          <a:xfrm>
            <a:off x="4467325" y="3822675"/>
            <a:ext cx="4140300" cy="615600"/>
          </a:xfrm>
          <a:prstGeom prst="rect">
            <a:avLst/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Why might pre-training on single languages enhance fine-tuning on language pairs</a:t>
            </a:r>
            <a:r>
              <a:rPr lang="en">
                <a:solidFill>
                  <a:srgbClr val="FF0000"/>
                </a:solidFill>
              </a:rPr>
              <a:t>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Training with B</a:t>
            </a:r>
            <a:r>
              <a:rPr lang="en"/>
              <a:t>ack Translation</a:t>
            </a:r>
            <a:endParaRPr/>
          </a:p>
        </p:txBody>
      </p:sp>
      <p:sp>
        <p:nvSpPr>
          <p:cNvPr id="443" name="Google Shape;443;p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Build a model to translate from lang A to lang J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Build a model to translate from lang J to lang A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Feed many examples from A into system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Capture results in lang J (they may be incorrect)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Feed lang J synthetic examples into system knowing the correct answer/original input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9973"/>
            <a:ext cx="9143999" cy="88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Decoder Performance with Beam Search</a:t>
            </a:r>
            <a:endParaRPr/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Ahead</a:t>
            </a:r>
            <a:endParaRPr/>
          </a:p>
        </p:txBody>
      </p:sp>
      <p:sp>
        <p:nvSpPr>
          <p:cNvPr id="201" name="Google Shape;201;p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1: Introduction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2: Text Classification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3: Language and Context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4: Pretrained Transformers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5: Text Generation Models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9900"/>
                </a:solidFill>
              </a:rPr>
              <a:t>Week 6: Machine Translation </a:t>
            </a:r>
            <a:r>
              <a:rPr lang="en" sz="1600"/>
              <a:t> </a:t>
            </a:r>
            <a:r>
              <a:rPr b="1" lang="en" sz="1600">
                <a:solidFill>
                  <a:srgbClr val="9900FF"/>
                </a:solidFill>
              </a:rPr>
              <a:t>PROJECT PROPOSAL DUE Sunday 02/18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7: Question Answering &amp; Summarization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8: Linguistic Representation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9: Entities and Linking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10: Embedding-based Retrieval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11: Multimodality in NLP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12: ML Fairness and Privacy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13: NLP in the Real World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Beam Search Example (n = 2)</a:t>
            </a:r>
            <a:endParaRPr/>
          </a:p>
        </p:txBody>
      </p:sp>
      <p:graphicFrame>
        <p:nvGraphicFramePr>
          <p:cNvPr id="456" name="Google Shape;456;p69"/>
          <p:cNvGraphicFramePr/>
          <p:nvPr/>
        </p:nvGraphicFramePr>
        <p:xfrm>
          <a:off x="457201" y="1200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{79A4547F-19DD-4A67-BAA1-94ADACF3B835}</a:tableStyleId>
              </a:tblPr>
              <a:tblGrid>
                <a:gridCol w="1885950"/>
                <a:gridCol w="3171825"/>
                <a:gridCol w="3171825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/>
                        <a:t>Step 2</a:t>
                      </a:r>
                      <a:endParaRPr sz="11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P(‘the’) = 0.07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P(‘a’, ‘car’) = 0.010 </a:t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P(‘a’) = 0.04</a:t>
                      </a:r>
                      <a:endParaRPr sz="18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P(‘the’, ‘</a:t>
                      </a:r>
                      <a:r>
                        <a:rPr lang="en" sz="1800"/>
                        <a:t>car</a:t>
                      </a:r>
                      <a:r>
                        <a:rPr lang="en" sz="1800"/>
                        <a:t>’) = 0.006</a:t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strike="sngStrike"/>
                        <a:t>P(‘a’, ‘bike’) = 0.002</a:t>
                      </a:r>
                      <a:endParaRPr sz="1800" strike="sng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strike="sngStrike"/>
                        <a:t>P(‘the’,</a:t>
                      </a:r>
                      <a:r>
                        <a:rPr lang="en" sz="1800" strike="sngStrike"/>
                        <a:t> ‘</a:t>
                      </a:r>
                      <a:r>
                        <a:rPr lang="en" sz="1800" strike="sngStrike"/>
                        <a:t>horse’) = 0.001 </a:t>
                      </a:r>
                      <a:endParaRPr sz="1800" strike="sng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strike="sngStrike"/>
                        <a:t>…</a:t>
                      </a:r>
                      <a:endParaRPr sz="11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7" name="Google Shape;457;p69"/>
          <p:cNvSpPr txBox="1"/>
          <p:nvPr/>
        </p:nvSpPr>
        <p:spPr>
          <a:xfrm>
            <a:off x="6153800" y="1096875"/>
            <a:ext cx="2865000" cy="207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What </a:t>
            </a:r>
            <a:r>
              <a:rPr lang="en">
                <a:solidFill>
                  <a:srgbClr val="FF0000"/>
                </a:solidFill>
              </a:rPr>
              <a:t>probability</a:t>
            </a:r>
            <a:r>
              <a:rPr lang="en">
                <a:solidFill>
                  <a:srgbClr val="FF0000"/>
                </a:solidFill>
              </a:rPr>
              <a:t> does P(‘the’) represent?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What probability does P(‘a’, ‘car’) represent?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Why are they different?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How does this help decoder performance?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58" name="Google Shape;458;p69"/>
          <p:cNvCxnSpPr/>
          <p:nvPr/>
        </p:nvCxnSpPr>
        <p:spPr>
          <a:xfrm flipH="1">
            <a:off x="2481675" y="1432500"/>
            <a:ext cx="3947700" cy="32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69"/>
          <p:cNvCxnSpPr/>
          <p:nvPr/>
        </p:nvCxnSpPr>
        <p:spPr>
          <a:xfrm rot="10800000">
            <a:off x="5639850" y="1894850"/>
            <a:ext cx="738900" cy="16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Decoder Generation with Sampling</a:t>
            </a:r>
            <a:endParaRPr/>
          </a:p>
        </p:txBody>
      </p:sp>
      <p:sp>
        <p:nvSpPr>
          <p:cNvPr id="465" name="Google Shape;465;p7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More Diverse Readable Output?</a:t>
            </a:r>
            <a:endParaRPr/>
          </a:p>
        </p:txBody>
      </p:sp>
      <p:sp>
        <p:nvSpPr>
          <p:cNvPr id="471" name="Google Shape;471;p71"/>
          <p:cNvSpPr txBox="1"/>
          <p:nvPr>
            <p:ph idx="1" type="body"/>
          </p:nvPr>
        </p:nvSpPr>
        <p:spPr>
          <a:xfrm>
            <a:off x="457200" y="2075050"/>
            <a:ext cx="4038600" cy="254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Focusing on most likely next token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Or only picking token with highest joint probability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Can lead to poor text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1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The Curious Case of Neural Text Degeneration</a:t>
            </a:r>
            <a:endParaRPr sz="1000"/>
          </a:p>
        </p:txBody>
      </p:sp>
      <p:pic>
        <p:nvPicPr>
          <p:cNvPr id="473" name="Google Shape;4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800800"/>
            <a:ext cx="4343400" cy="18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81250"/>
            <a:ext cx="8839200" cy="46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1"/>
          <p:cNvSpPr txBox="1"/>
          <p:nvPr/>
        </p:nvSpPr>
        <p:spPr>
          <a:xfrm>
            <a:off x="4170875" y="4099275"/>
            <a:ext cx="28650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0000"/>
                </a:solidFill>
              </a:rPr>
              <a:t>Completions based on context can lead to output loops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76" name="Google Shape;476;p71"/>
          <p:cNvCxnSpPr>
            <a:stCxn id="475" idx="0"/>
          </p:cNvCxnSpPr>
          <p:nvPr/>
        </p:nvCxnSpPr>
        <p:spPr>
          <a:xfrm flipH="1" rot="10800000">
            <a:off x="5603375" y="3559275"/>
            <a:ext cx="626100" cy="540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Decoding Strategies - Top K </a:t>
            </a:r>
            <a:endParaRPr/>
          </a:p>
        </p:txBody>
      </p:sp>
      <p:sp>
        <p:nvSpPr>
          <p:cNvPr id="482" name="Google Shape;482;p72"/>
          <p:cNvSpPr txBox="1"/>
          <p:nvPr/>
        </p:nvSpPr>
        <p:spPr>
          <a:xfrm>
            <a:off x="6153800" y="1096875"/>
            <a:ext cx="2865000" cy="130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Sample </a:t>
            </a:r>
            <a:r>
              <a:rPr b="1" lang="en"/>
              <a:t>top K </a:t>
            </a:r>
            <a:r>
              <a:rPr lang="en"/>
              <a:t>words (k=6)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Randomly select one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Multiple directions this sequence could go</a:t>
            </a:r>
            <a:endParaRPr/>
          </a:p>
        </p:txBody>
      </p:sp>
      <p:sp>
        <p:nvSpPr>
          <p:cNvPr id="483" name="Google Shape;483;p72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How to generate text: using different decoding methods for language generation with Transformers</a:t>
            </a:r>
            <a:endParaRPr sz="1000"/>
          </a:p>
        </p:txBody>
      </p:sp>
      <p:pic>
        <p:nvPicPr>
          <p:cNvPr id="484" name="Google Shape;4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00" y="1174613"/>
            <a:ext cx="3687132" cy="339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72"/>
          <p:cNvCxnSpPr/>
          <p:nvPr/>
        </p:nvCxnSpPr>
        <p:spPr>
          <a:xfrm flipH="1">
            <a:off x="2243725" y="1405150"/>
            <a:ext cx="4348200" cy="207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Decoding Strategies - Top K</a:t>
            </a:r>
            <a:endParaRPr/>
          </a:p>
        </p:txBody>
      </p:sp>
      <p:sp>
        <p:nvSpPr>
          <p:cNvPr id="491" name="Google Shape;491;p73"/>
          <p:cNvSpPr txBox="1"/>
          <p:nvPr/>
        </p:nvSpPr>
        <p:spPr>
          <a:xfrm>
            <a:off x="6153800" y="1096875"/>
            <a:ext cx="2865000" cy="130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Sample</a:t>
            </a:r>
            <a:r>
              <a:rPr b="1" lang="en"/>
              <a:t> top K</a:t>
            </a:r>
            <a:r>
              <a:rPr lang="en"/>
              <a:t> words (k=6)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Randomly select one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Potentially picking very low probability word</a:t>
            </a:r>
            <a:endParaRPr/>
          </a:p>
        </p:txBody>
      </p:sp>
      <p:sp>
        <p:nvSpPr>
          <p:cNvPr id="492" name="Google Shape;492;p73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How to generate text: using different decoding methods for language generation with Transformers</a:t>
            </a:r>
            <a:endParaRPr sz="1000"/>
          </a:p>
        </p:txBody>
      </p:sp>
      <p:pic>
        <p:nvPicPr>
          <p:cNvPr id="493" name="Google Shape;4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00" y="1161775"/>
            <a:ext cx="3715037" cy="3420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73"/>
          <p:cNvCxnSpPr/>
          <p:nvPr/>
        </p:nvCxnSpPr>
        <p:spPr>
          <a:xfrm flipH="1">
            <a:off x="2293875" y="2150000"/>
            <a:ext cx="4137000" cy="161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Decoding Strategies - Top P</a:t>
            </a:r>
            <a:endParaRPr/>
          </a:p>
        </p:txBody>
      </p:sp>
      <p:sp>
        <p:nvSpPr>
          <p:cNvPr id="500" name="Google Shape;500;p74"/>
          <p:cNvSpPr txBox="1"/>
          <p:nvPr/>
        </p:nvSpPr>
        <p:spPr>
          <a:xfrm>
            <a:off x="6153800" y="1096875"/>
            <a:ext cx="2865000" cy="25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Sample </a:t>
            </a:r>
            <a:r>
              <a:rPr b="1" lang="en"/>
              <a:t>top p</a:t>
            </a:r>
            <a:r>
              <a:rPr lang="en"/>
              <a:t> words (p=0.92)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set of words whose cumulative probability exceeds the probability </a:t>
            </a:r>
            <a:r>
              <a:rPr i="1" lang="en"/>
              <a:t>p</a:t>
            </a:r>
            <a:endParaRPr i="1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Randomly select one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Potentially avoid low probability words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How to generate text: using different decoding methods for language generation with Transformers</a:t>
            </a:r>
            <a:endParaRPr sz="1000"/>
          </a:p>
        </p:txBody>
      </p:sp>
      <p:pic>
        <p:nvPicPr>
          <p:cNvPr id="502" name="Google Shape;50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176075"/>
            <a:ext cx="3683935" cy="339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74"/>
          <p:cNvCxnSpPr/>
          <p:nvPr/>
        </p:nvCxnSpPr>
        <p:spPr>
          <a:xfrm rot="10800000">
            <a:off x="3632500" y="1838175"/>
            <a:ext cx="2818500" cy="4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Decoding Strategies - Top P</a:t>
            </a:r>
            <a:endParaRPr/>
          </a:p>
        </p:txBody>
      </p:sp>
      <p:sp>
        <p:nvSpPr>
          <p:cNvPr id="509" name="Google Shape;509;p75"/>
          <p:cNvSpPr txBox="1"/>
          <p:nvPr/>
        </p:nvSpPr>
        <p:spPr>
          <a:xfrm>
            <a:off x="6153800" y="1096875"/>
            <a:ext cx="2865000" cy="306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Sample </a:t>
            </a:r>
            <a:r>
              <a:rPr b="1" lang="en"/>
              <a:t>top p</a:t>
            </a:r>
            <a:r>
              <a:rPr lang="en"/>
              <a:t> words (p=0.92)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minimum set of words whose cumulative probability exceeds the probability </a:t>
            </a:r>
            <a:r>
              <a:rPr i="1" lang="en"/>
              <a:t>p</a:t>
            </a:r>
            <a:endParaRPr i="1"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Size of sample changes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temperature to change distribution curve of sample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You add </a:t>
            </a:r>
            <a:r>
              <a:rPr lang="en"/>
              <a:t>args</a:t>
            </a:r>
            <a:r>
              <a:rPr lang="en"/>
              <a:t> to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.generate()</a:t>
            </a:r>
            <a:r>
              <a:rPr lang="en"/>
              <a:t> </a:t>
            </a:r>
            <a:endParaRPr/>
          </a:p>
        </p:txBody>
      </p:sp>
      <p:sp>
        <p:nvSpPr>
          <p:cNvPr id="510" name="Google Shape;510;p75"/>
          <p:cNvSpPr txBox="1"/>
          <p:nvPr/>
        </p:nvSpPr>
        <p:spPr>
          <a:xfrm>
            <a:off x="282000" y="4714875"/>
            <a:ext cx="77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How to generate text: using different decoding methods for language generation with Transformers</a:t>
            </a:r>
            <a:endParaRPr sz="1000"/>
          </a:p>
        </p:txBody>
      </p:sp>
      <p:pic>
        <p:nvPicPr>
          <p:cNvPr id="511" name="Google Shape;51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164950"/>
            <a:ext cx="3708121" cy="3413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75"/>
          <p:cNvCxnSpPr/>
          <p:nvPr/>
        </p:nvCxnSpPr>
        <p:spPr>
          <a:xfrm rot="10800000">
            <a:off x="3934600" y="1898475"/>
            <a:ext cx="2516400" cy="35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75"/>
          <p:cNvCxnSpPr/>
          <p:nvPr/>
        </p:nvCxnSpPr>
        <p:spPr>
          <a:xfrm flipH="1">
            <a:off x="1820875" y="2835900"/>
            <a:ext cx="4440300" cy="73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Evaluation</a:t>
            </a:r>
            <a:endParaRPr/>
          </a:p>
        </p:txBody>
      </p:sp>
      <p:sp>
        <p:nvSpPr>
          <p:cNvPr id="519" name="Google Shape;519;p7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Evaluation</a:t>
            </a:r>
            <a:endParaRPr/>
          </a:p>
        </p:txBody>
      </p:sp>
      <p:sp>
        <p:nvSpPr>
          <p:cNvPr id="525" name="Google Shape;525;p7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can we measure if one </a:t>
            </a:r>
            <a:r>
              <a:rPr lang="en"/>
              <a:t>translation</a:t>
            </a:r>
            <a:r>
              <a:rPr lang="en"/>
              <a:t> is better than another?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Count words in candidate that occur in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Try to predict the score humans would give to the candidate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We need to measure f</a:t>
            </a:r>
            <a:r>
              <a:rPr b="1" lang="en">
                <a:solidFill>
                  <a:srgbClr val="FF0000"/>
                </a:solidFill>
              </a:rPr>
              <a:t>aithfulness and fluidity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MT Evaluation Metric BLEU</a:t>
            </a:r>
            <a:endParaRPr/>
          </a:p>
        </p:txBody>
      </p:sp>
      <p:sp>
        <p:nvSpPr>
          <p:cNvPr id="532" name="Google Shape;532;p7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/>
              <a:t>Candidate 1:</a:t>
            </a:r>
            <a:r>
              <a:rPr lang="en" sz="1500"/>
              <a:t> the earth trembled in Japan again on Monday, the 4th of September</a:t>
            </a:r>
            <a:endParaRPr/>
          </a:p>
          <a:p>
            <a:pPr indent="-26035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/>
              <a:t>Reference:</a:t>
            </a:r>
            <a:r>
              <a:rPr lang="en" sz="1500"/>
              <a:t> earthquakes hit Japan again on Monday, September 4</a:t>
            </a:r>
            <a:endParaRPr/>
          </a:p>
          <a:p>
            <a:pPr indent="-26035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 sz="1500"/>
              <a:t>Candidate 2:</a:t>
            </a:r>
            <a:r>
              <a:rPr lang="en" sz="1500"/>
              <a:t> again on Monday, the 4th of September, earthquakes struck Japan</a:t>
            </a:r>
            <a:endParaRPr/>
          </a:p>
        </p:txBody>
      </p:sp>
      <p:graphicFrame>
        <p:nvGraphicFramePr>
          <p:cNvPr id="533" name="Google Shape;533;p78"/>
          <p:cNvGraphicFramePr/>
          <p:nvPr/>
        </p:nvGraphicFramePr>
        <p:xfrm>
          <a:off x="273526" y="22279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{79A4547F-19DD-4A67-BAA1-94ADACF3B835}</a:tableStyleId>
              </a:tblPr>
              <a:tblGrid>
                <a:gridCol w="2673500"/>
                <a:gridCol w="1492175"/>
                <a:gridCol w="14921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/>
                        <a:t>Metric</a:t>
                      </a:r>
                      <a:endParaRPr b="1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/>
                        <a:t>Cand 1</a:t>
                      </a:r>
                      <a:endParaRPr b="1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/>
                        <a:t>Cand 2</a:t>
                      </a:r>
                      <a:endParaRPr b="1"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  <a:tr h="33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Precision</a:t>
                      </a:r>
                      <a:r>
                        <a:rPr lang="en" sz="1500"/>
                        <a:t> (1 gram)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6/12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7/10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  <a:tr h="33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Precision (2 gram)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3/11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2/9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  <a:tr h="33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Precision (3 gram)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2/10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1/8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  <a:tr h="330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Precision (4 gram)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1/9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0/7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  <a:tr h="341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/>
                        <a:t>sentenceBLEU score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0.23462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</a:rPr>
                        <a:t>7.24193e-155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  <p:sp>
        <p:nvSpPr>
          <p:cNvPr id="534" name="Google Shape;534;p78"/>
          <p:cNvSpPr txBox="1"/>
          <p:nvPr/>
        </p:nvSpPr>
        <p:spPr>
          <a:xfrm>
            <a:off x="6218500" y="2228000"/>
            <a:ext cx="2865000" cy="13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Why 1 gram through 4 gram</a:t>
            </a:r>
            <a:r>
              <a:rPr lang="en">
                <a:solidFill>
                  <a:srgbClr val="FF0000"/>
                </a:solidFill>
              </a:rPr>
              <a:t>?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Is candidate 2 that much worse than candidate 1 or the reference?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07" name="Google Shape;207;p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266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Assignment 3</a:t>
            </a:r>
            <a:r>
              <a:rPr lang="en" sz="2000"/>
              <a:t> (QA) to be released Friday 02/16</a:t>
            </a:r>
            <a:endParaRPr sz="2000"/>
          </a:p>
          <a:p>
            <a:pPr indent="-241300" lvl="1" marL="55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Due Sunday 03/03 (Tuesday 03/05 if you use late days)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Project Proposals </a:t>
            </a:r>
            <a:r>
              <a:rPr b="1" lang="en" sz="2000">
                <a:solidFill>
                  <a:srgbClr val="9900FF"/>
                </a:solidFill>
              </a:rPr>
              <a:t>- Due This Sunday 02/18 by 11:59pm PST!</a:t>
            </a:r>
            <a:endParaRPr b="1" sz="20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-"/>
            </a:pPr>
            <a:r>
              <a:rPr lang="en" sz="1800">
                <a:solidFill>
                  <a:srgbClr val="9900FF"/>
                </a:solidFill>
              </a:rPr>
              <a:t>Proposal requirements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are here</a:t>
            </a:r>
            <a:r>
              <a:rPr lang="en" sz="1800">
                <a:solidFill>
                  <a:srgbClr val="9900FF"/>
                </a:solidFill>
              </a:rPr>
              <a:t>:</a:t>
            </a:r>
            <a:endParaRPr sz="18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-"/>
            </a:pPr>
            <a:r>
              <a:rPr lang="en" sz="1800">
                <a:solidFill>
                  <a:srgbClr val="9900FF"/>
                </a:solidFill>
              </a:rPr>
              <a:t>One proposal per group</a:t>
            </a:r>
            <a:endParaRPr b="1" i="1" sz="1800" u="sng">
              <a:solidFill>
                <a:srgbClr val="9900FF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Char char="-"/>
            </a:pPr>
            <a:r>
              <a:rPr lang="en" sz="1600">
                <a:solidFill>
                  <a:srgbClr val="9900FF"/>
                </a:solidFill>
              </a:rPr>
              <a:t>200 - 300 words</a:t>
            </a:r>
            <a:endParaRPr sz="1600">
              <a:solidFill>
                <a:srgbClr val="9900FF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Char char="-"/>
            </a:pPr>
            <a:r>
              <a:rPr lang="en" sz="1600">
                <a:solidFill>
                  <a:srgbClr val="9900FF"/>
                </a:solidFill>
              </a:rPr>
              <a:t>Four references minimum</a:t>
            </a:r>
            <a:endParaRPr b="1" sz="16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9900FF"/>
                </a:solidFill>
              </a:rPr>
              <a:t>Submit your Google doc proposal via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this form</a:t>
            </a:r>
            <a:r>
              <a:rPr b="1" lang="en" sz="1800">
                <a:solidFill>
                  <a:srgbClr val="9900FF"/>
                </a:solidFill>
              </a:rPr>
              <a:t> </a:t>
            </a:r>
            <a:endParaRPr b="1" sz="18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solidFill>
                  <a:srgbClr val="9900FF"/>
                </a:solidFill>
              </a:rPr>
              <a:t>Questions?</a:t>
            </a:r>
            <a:endParaRPr sz="18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Concerns?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MT Evaluation: BLEURT Model</a:t>
            </a:r>
            <a:endParaRPr/>
          </a:p>
        </p:txBody>
      </p:sp>
      <p:sp>
        <p:nvSpPr>
          <p:cNvPr id="541" name="Google Shape;541;p7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/>
              <a:t>BLEURT does the right thing in the example above, downgrading score for candidate 3 based on lack of faithfulness to input or reference.</a:t>
            </a:r>
            <a:endParaRPr/>
          </a:p>
        </p:txBody>
      </p:sp>
      <p:graphicFrame>
        <p:nvGraphicFramePr>
          <p:cNvPr id="542" name="Google Shape;542;p79"/>
          <p:cNvGraphicFramePr/>
          <p:nvPr/>
        </p:nvGraphicFramePr>
        <p:xfrm>
          <a:off x="467699" y="1200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{79A4547F-19DD-4A67-BAA1-94ADACF3B835}</a:tableStyleId>
              </a:tblPr>
              <a:tblGrid>
                <a:gridCol w="5143500"/>
                <a:gridCol w="1943100"/>
                <a:gridCol w="1122000"/>
              </a:tblGrid>
              <a:tr h="712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Input: </a:t>
                      </a:r>
                      <a:r>
                        <a:rPr b="0" lang="en" sz="1800"/>
                        <a:t>Bud Powell était un pianist de légende.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Reference: </a:t>
                      </a:r>
                      <a:r>
                        <a:rPr b="0" lang="en" sz="1800"/>
                        <a:t>Bud Powell was a legendary pianist.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Sentence BLEU </a:t>
                      </a:r>
                      <a:r>
                        <a:rPr b="0" lang="en" sz="1800"/>
                        <a:t>(0–100)</a:t>
                      </a:r>
                      <a:endParaRPr b="0" i="1" sz="18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BLUERT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6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Candidate 1: Bud Powell was a legendary pianist.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</a:t>
                      </a:r>
                      <a:endParaRPr i="1" sz="18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1.01</a:t>
                      </a:r>
                      <a:endParaRPr i="1" sz="1800"/>
                    </a:p>
                  </a:txBody>
                  <a:tcPr marT="34300" marB="34300" marR="68600" marL="68600"/>
                </a:tc>
              </a:tr>
              <a:tr h="638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Candidate 2: Bud Powell was a historic piano player.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46.7</a:t>
                      </a:r>
                      <a:endParaRPr i="1" sz="18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0.71</a:t>
                      </a:r>
                      <a:endParaRPr i="1" sz="1800"/>
                    </a:p>
                  </a:txBody>
                  <a:tcPr marT="34300" marB="34300" marR="68600" marL="68600"/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Candidate 3: Bud Powell was a New Yorker.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54.1</a:t>
                      </a:r>
                      <a:endParaRPr i="1" sz="18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–1.49</a:t>
                      </a:r>
                      <a:endParaRPr i="1" sz="18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543" name="Google Shape;543;p79"/>
          <p:cNvSpPr txBox="1"/>
          <p:nvPr/>
        </p:nvSpPr>
        <p:spPr>
          <a:xfrm>
            <a:off x="457200" y="4594650"/>
            <a:ext cx="72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https://ai.googleblog.com/2020/05/evaluating-natural-language-generation.html</a:t>
            </a:r>
            <a:endParaRPr/>
          </a:p>
        </p:txBody>
      </p:sp>
      <p:sp>
        <p:nvSpPr>
          <p:cNvPr id="544" name="Google Shape;544;p79"/>
          <p:cNvSpPr txBox="1"/>
          <p:nvPr/>
        </p:nvSpPr>
        <p:spPr>
          <a:xfrm>
            <a:off x="547800" y="3655650"/>
            <a:ext cx="804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Why is the BLEURT score for candidate 3 lower than the Sentence BLEU score?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 and Subword Models</a:t>
            </a:r>
            <a:endParaRPr/>
          </a:p>
        </p:txBody>
      </p:sp>
      <p:sp>
        <p:nvSpPr>
          <p:cNvPr id="550" name="Google Shape;550;p8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Three Essential Text Preprocessing Steps</a:t>
            </a:r>
            <a:endParaRPr/>
          </a:p>
        </p:txBody>
      </p:sp>
      <p:sp>
        <p:nvSpPr>
          <p:cNvPr id="557" name="Google Shape;557;p8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6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/>
              <a:t>All neural NLP involves preprocessing of text.</a:t>
            </a:r>
            <a:endParaRPr/>
          </a:p>
          <a:p>
            <a:pPr indent="-342900" lvl="1" marL="635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/>
              <a:t>Normalization</a:t>
            </a:r>
            <a:endParaRPr/>
          </a:p>
          <a:p>
            <a:pPr indent="-26035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Delta vs. delta</a:t>
            </a:r>
            <a:endParaRPr/>
          </a:p>
          <a:p>
            <a:pPr indent="-342900" lvl="1" marL="635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/>
              <a:t>Segmentation</a:t>
            </a:r>
            <a:endParaRPr/>
          </a:p>
          <a:p>
            <a:pPr indent="-26035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Divide sequence of symbols into individual entities</a:t>
            </a:r>
            <a:endParaRPr/>
          </a:p>
          <a:p>
            <a:pPr indent="-266700" lvl="3" marL="12065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English: divide the sequence on white-space characters</a:t>
            </a:r>
            <a:endParaRPr/>
          </a:p>
          <a:p>
            <a:pPr indent="-342900" lvl="1" marL="635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/>
              <a:t>Vocabulary mapping</a:t>
            </a:r>
            <a:endParaRPr/>
          </a:p>
          <a:p>
            <a:pPr indent="-260350" lvl="2" marL="863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Convert entities from char sequence into vector representation</a:t>
            </a:r>
            <a:endParaRPr/>
          </a:p>
          <a:p>
            <a:pPr indent="-266700" lvl="3" marL="12065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One hot vector lookup of embeddings in word2vec</a:t>
            </a:r>
            <a:endParaRPr/>
          </a:p>
          <a:p>
            <a:pPr indent="-26035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 sz="2100"/>
              <a:t>It’s critical that text processed in a trained model be pre-processed identically to the training data!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Vocabulary Problem</a:t>
            </a:r>
            <a:endParaRPr/>
          </a:p>
        </p:txBody>
      </p:sp>
      <p:sp>
        <p:nvSpPr>
          <p:cNvPr id="563" name="Google Shape;563;p8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can we divide a string into words/tokens/segments?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can we normalize the tokens?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do we avoid UNKNOWN tokens?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do we get the embeddings we need to input in to our models?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2400"/>
              <a:buChar char="•"/>
            </a:pPr>
            <a:r>
              <a:rPr lang="en"/>
              <a:t>How do we minimize the softmax calculation during next word prediction?</a:t>
            </a:r>
            <a:endParaRPr/>
          </a:p>
        </p:txBody>
      </p:sp>
      <p:sp>
        <p:nvSpPr>
          <p:cNvPr id="564" name="Google Shape;564;p82"/>
          <p:cNvSpPr txBox="1"/>
          <p:nvPr/>
        </p:nvSpPr>
        <p:spPr>
          <a:xfrm>
            <a:off x="6822400" y="1294925"/>
            <a:ext cx="1948500" cy="1185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100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Can you answer or provide an example for each of these questions</a:t>
            </a:r>
            <a:r>
              <a:rPr lang="en" sz="1300">
                <a:solidFill>
                  <a:srgbClr val="FF0000"/>
                </a:solidFill>
              </a:rPr>
              <a:t>?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Subword Models</a:t>
            </a:r>
            <a:endParaRPr/>
          </a:p>
        </p:txBody>
      </p:sp>
      <p:sp>
        <p:nvSpPr>
          <p:cNvPr id="570" name="Google Shape;570;p8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Specify final number of tokens in vocabulary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Examine training and test corpora:</a:t>
            </a:r>
            <a:endParaRPr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Count most frequent character n-grams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Merge most frequent </a:t>
            </a:r>
            <a:r>
              <a:rPr lang="en" sz="1800"/>
              <a:t>character</a:t>
            </a:r>
            <a:r>
              <a:rPr lang="en" sz="1800"/>
              <a:t> n-grams within words and add to subword vocabulary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Continue till specified final number of tokens reached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/>
              <a:t>Words</a:t>
            </a:r>
            <a:endParaRPr b="1"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Jet makers feud over seat width with big orders at stake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SentencePieces</a:t>
            </a:r>
            <a:endParaRPr b="1"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_J et _makers _fe ud _over _seat _width _with _big _orders _at _stake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r>
              <a:rPr lang="en"/>
              <a:t> </a:t>
            </a:r>
            <a:r>
              <a:rPr lang="en"/>
              <a:t>Transformer</a:t>
            </a:r>
            <a:r>
              <a:rPr lang="en"/>
              <a:t> Model Tokenizers</a:t>
            </a:r>
            <a:endParaRPr/>
          </a:p>
        </p:txBody>
      </p:sp>
      <p:sp>
        <p:nvSpPr>
          <p:cNvPr id="576" name="Google Shape;576;p84"/>
          <p:cNvSpPr txBox="1"/>
          <p:nvPr>
            <p:ph idx="2" type="body"/>
          </p:nvPr>
        </p:nvSpPr>
        <p:spPr>
          <a:xfrm>
            <a:off x="4648200" y="1651700"/>
            <a:ext cx="4038600" cy="277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google/mt5-small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84"/>
          <p:cNvSpPr txBox="1"/>
          <p:nvPr>
            <p:ph idx="2" type="body"/>
          </p:nvPr>
        </p:nvSpPr>
        <p:spPr>
          <a:xfrm>
            <a:off x="533400" y="1651700"/>
            <a:ext cx="4038600" cy="277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bert-base-cased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84"/>
          <p:cNvSpPr txBox="1"/>
          <p:nvPr/>
        </p:nvSpPr>
        <p:spPr>
          <a:xfrm>
            <a:off x="923400" y="1140175"/>
            <a:ext cx="7297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“</a:t>
            </a:r>
            <a:r>
              <a:rPr b="1" lang="en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Don't you love 🤗 Transformers? We sure do.”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79" name="Google Shape;5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127" y="2189952"/>
            <a:ext cx="1762700" cy="26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803" y="2189953"/>
            <a:ext cx="1948475" cy="25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4"/>
          <p:cNvSpPr txBox="1"/>
          <p:nvPr/>
        </p:nvSpPr>
        <p:spPr>
          <a:xfrm>
            <a:off x="6962350" y="2391275"/>
            <a:ext cx="1948500" cy="151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Why are these two token sets different?</a:t>
            </a:r>
            <a:endParaRPr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Why are there underscores in the mt5 tokens?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5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 Walkthrough</a:t>
            </a:r>
            <a:endParaRPr/>
          </a:p>
        </p:txBody>
      </p:sp>
      <p:sp>
        <p:nvSpPr>
          <p:cNvPr id="587" name="Google Shape;587;p8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Peeks/Recent Advances/Challenges</a:t>
            </a:r>
            <a:endParaRPr/>
          </a:p>
        </p:txBody>
      </p:sp>
      <p:sp>
        <p:nvSpPr>
          <p:cNvPr id="593" name="Google Shape;593;p8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</a:t>
            </a:r>
            <a:endParaRPr/>
          </a:p>
        </p:txBody>
      </p:sp>
      <p:sp>
        <p:nvSpPr>
          <p:cNvPr id="599" name="Google Shape;599;p8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MADLAD-400: A Multilingual And Document-Level Large Audited Dataset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 PARADIGM SHIFT IN MACHINE TRANSLATION: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BOOSTING TRANSLATION PERFORMANCE OF LARGE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LANGUAGE MODELS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</p:txBody>
      </p:sp>
      <p:sp>
        <p:nvSpPr>
          <p:cNvPr id="605" name="Google Shape;605;p8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13" name="Google Shape;213;p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Paper reading sessions: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POSTPONED</a:t>
            </a:r>
            <a:endParaRPr sz="16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/>
              <a:t>TBD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Notebook Walkthroughs:</a:t>
            </a:r>
            <a:r>
              <a:rPr b="1" lang="en" sz="1800">
                <a:solidFill>
                  <a:srgbClr val="9900FF"/>
                </a:solidFill>
              </a:rPr>
              <a:t> 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The Math behind Back Propagation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/>
              <a:t>James: Tuesday 02/13 6:30 pm PST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Concerns?</a:t>
            </a:r>
            <a:endParaRPr b="1"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9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Memory</a:t>
            </a:r>
            <a:endParaRPr b="1"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>
                <a:solidFill>
                  <a:srgbClr val="111827"/>
                </a:solidFill>
              </a:rPr>
              <a:t>Short term memory:  “one shot” prompt context</a:t>
            </a:r>
            <a:endParaRPr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>
                <a:solidFill>
                  <a:srgbClr val="111827"/>
                </a:solidFill>
              </a:rPr>
              <a:t>Long term memory: e.g. external vector store + fast retrieval </a:t>
            </a:r>
            <a:endParaRPr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Tool use/actions</a:t>
            </a:r>
            <a:endParaRPr b="1"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>
                <a:solidFill>
                  <a:srgbClr val="111827"/>
                </a:solidFill>
              </a:rPr>
              <a:t>Enable the agent to access external APIs to define the action space.</a:t>
            </a:r>
            <a:endParaRPr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Gorilla</a:t>
            </a:r>
            <a:r>
              <a:rPr lang="en" sz="2000">
                <a:solidFill>
                  <a:srgbClr val="111827"/>
                </a:solidFill>
              </a:rPr>
              <a:t>, </a:t>
            </a: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Auto-GPT</a:t>
            </a:r>
            <a:r>
              <a:rPr lang="en" sz="2000">
                <a:solidFill>
                  <a:srgbClr val="111827"/>
                </a:solidFill>
              </a:rPr>
              <a:t>,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BabyAGI</a:t>
            </a:r>
            <a:r>
              <a:rPr lang="en" sz="2000">
                <a:solidFill>
                  <a:srgbClr val="111827"/>
                </a:solidFill>
              </a:rPr>
              <a:t>,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SuperAGI</a:t>
            </a:r>
            <a:r>
              <a:rPr lang="en" sz="2000">
                <a:solidFill>
                  <a:srgbClr val="111827"/>
                </a:solidFill>
              </a:rPr>
              <a:t>,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ToolLLM</a:t>
            </a:r>
            <a:r>
              <a:rPr lang="en" sz="2000">
                <a:solidFill>
                  <a:srgbClr val="111827"/>
                </a:solidFill>
              </a:rPr>
              <a:t>, </a:t>
            </a:r>
            <a:r>
              <a:rPr lang="en" sz="2000" u="sng">
                <a:solidFill>
                  <a:schemeClr val="hlink"/>
                </a:solidFill>
                <a:hlinkClick r:id="rId8"/>
              </a:rPr>
              <a:t>GPT-engineer</a:t>
            </a:r>
            <a:r>
              <a:rPr lang="en" sz="2000">
                <a:solidFill>
                  <a:srgbClr val="111827"/>
                </a:solidFill>
              </a:rPr>
              <a:t> …</a:t>
            </a:r>
            <a:endParaRPr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>
                <a:solidFill>
                  <a:srgbClr val="111827"/>
                </a:solidFill>
              </a:rPr>
              <a:t>Agent </a:t>
            </a:r>
            <a:r>
              <a:rPr b="1" lang="en" sz="2000">
                <a:solidFill>
                  <a:srgbClr val="111827"/>
                </a:solidFill>
              </a:rPr>
              <a:t>breaks down large tasks</a:t>
            </a:r>
            <a:r>
              <a:rPr lang="en" sz="2000">
                <a:solidFill>
                  <a:srgbClr val="111827"/>
                </a:solidFill>
              </a:rPr>
              <a:t> into smaller tasks</a:t>
            </a:r>
            <a:endParaRPr sz="2000">
              <a:solidFill>
                <a:srgbClr val="111827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AutoNum type="alphaLcPeriod"/>
            </a:pPr>
            <a:r>
              <a:rPr lang="en" sz="2000">
                <a:solidFill>
                  <a:srgbClr val="111827"/>
                </a:solidFill>
              </a:rPr>
              <a:t>Agent </a:t>
            </a:r>
            <a:r>
              <a:rPr b="1" lang="en" sz="2000">
                <a:solidFill>
                  <a:srgbClr val="111827"/>
                </a:solidFill>
              </a:rPr>
              <a:t>self-critiques and refines </a:t>
            </a:r>
            <a:r>
              <a:rPr lang="en" sz="2000">
                <a:solidFill>
                  <a:srgbClr val="111827"/>
                </a:solidFill>
              </a:rPr>
              <a:t>actions and based on errors</a:t>
            </a:r>
            <a:endParaRPr sz="20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0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0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,...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pic>
        <p:nvPicPr>
          <p:cNvPr id="618" name="Google Shape;618;p90"/>
          <p:cNvPicPr preferRelativeResize="0"/>
          <p:nvPr/>
        </p:nvPicPr>
        <p:blipFill rotWithShape="1">
          <a:blip r:embed="rId4">
            <a:alphaModFix/>
          </a:blip>
          <a:srcRect b="219" l="0" r="0" t="219"/>
          <a:stretch/>
        </p:blipFill>
        <p:spPr>
          <a:xfrm>
            <a:off x="3358287" y="2426350"/>
            <a:ext cx="2427424" cy="2379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1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,...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sp>
        <p:nvSpPr>
          <p:cNvPr id="625" name="Google Shape;625;p91"/>
          <p:cNvSpPr/>
          <p:nvPr/>
        </p:nvSpPr>
        <p:spPr>
          <a:xfrm>
            <a:off x="3358287" y="2426350"/>
            <a:ext cx="2427425" cy="2379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91"/>
          <p:cNvSpPr txBox="1"/>
          <p:nvPr/>
        </p:nvSpPr>
        <p:spPr>
          <a:xfrm>
            <a:off x="1137250" y="2532975"/>
            <a:ext cx="17577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The prompt exemplifies</a:t>
            </a:r>
            <a:r>
              <a:rPr b="1" lang="en" sz="17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7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step by step </a:t>
            </a:r>
            <a:r>
              <a:rPr b="1" lang="en" sz="17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reasoning.</a:t>
            </a:r>
            <a:endParaRPr b="1" sz="17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7" name="Google Shape;627;p91"/>
          <p:cNvCxnSpPr/>
          <p:nvPr/>
        </p:nvCxnSpPr>
        <p:spPr>
          <a:xfrm>
            <a:off x="2688050" y="3093000"/>
            <a:ext cx="801300" cy="15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8" name="Google Shape;628;p91"/>
          <p:cNvPicPr preferRelativeResize="0"/>
          <p:nvPr/>
        </p:nvPicPr>
        <p:blipFill rotWithShape="1">
          <a:blip r:embed="rId4">
            <a:alphaModFix/>
          </a:blip>
          <a:srcRect b="219" l="0" r="0" t="219"/>
          <a:stretch/>
        </p:blipFill>
        <p:spPr>
          <a:xfrm>
            <a:off x="3358287" y="2426350"/>
            <a:ext cx="2427424" cy="2379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2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2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,...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pic>
        <p:nvPicPr>
          <p:cNvPr id="635" name="Google Shape;635;p92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6177225" y="2031725"/>
            <a:ext cx="2582099" cy="277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3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3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,...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pic>
        <p:nvPicPr>
          <p:cNvPr id="642" name="Google Shape;642;p93"/>
          <p:cNvPicPr preferRelativeResize="0"/>
          <p:nvPr/>
        </p:nvPicPr>
        <p:blipFill rotWithShape="1">
          <a:blip r:embed="rId5">
            <a:alphaModFix/>
          </a:blip>
          <a:srcRect b="0" l="524" r="514" t="0"/>
          <a:stretch/>
        </p:blipFill>
        <p:spPr>
          <a:xfrm>
            <a:off x="306312" y="2319153"/>
            <a:ext cx="5699922" cy="2486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3" name="Google Shape;643;p93"/>
          <p:cNvPicPr preferRelativeResize="0"/>
          <p:nvPr/>
        </p:nvPicPr>
        <p:blipFill rotWithShape="1">
          <a:blip r:embed="rId6">
            <a:alphaModFix/>
          </a:blip>
          <a:srcRect b="0" l="89" r="89" t="0"/>
          <a:stretch/>
        </p:blipFill>
        <p:spPr>
          <a:xfrm>
            <a:off x="6177225" y="2031725"/>
            <a:ext cx="2582099" cy="277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4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,...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sp>
        <p:nvSpPr>
          <p:cNvPr id="650" name="Google Shape;650;p94"/>
          <p:cNvSpPr/>
          <p:nvPr/>
        </p:nvSpPr>
        <p:spPr>
          <a:xfrm>
            <a:off x="891250" y="1850450"/>
            <a:ext cx="3912300" cy="39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1" name="Google Shape;651;p94"/>
          <p:cNvCxnSpPr>
            <a:stCxn id="650" idx="3"/>
          </p:cNvCxnSpPr>
          <p:nvPr/>
        </p:nvCxnSpPr>
        <p:spPr>
          <a:xfrm flipH="1" rot="10800000">
            <a:off x="4803550" y="838100"/>
            <a:ext cx="2825100" cy="1208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94"/>
          <p:cNvSpPr txBox="1"/>
          <p:nvPr/>
        </p:nvSpPr>
        <p:spPr>
          <a:xfrm>
            <a:off x="6956175" y="486275"/>
            <a:ext cx="1503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Prompt Based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3" name="Google Shape;653;p94"/>
          <p:cNvPicPr preferRelativeResize="0"/>
          <p:nvPr/>
        </p:nvPicPr>
        <p:blipFill rotWithShape="1">
          <a:blip r:embed="rId5">
            <a:alphaModFix/>
          </a:blip>
          <a:srcRect b="0" l="89" r="89" t="0"/>
          <a:stretch/>
        </p:blipFill>
        <p:spPr>
          <a:xfrm>
            <a:off x="6177225" y="2031725"/>
            <a:ext cx="2582099" cy="277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" name="Google Shape;654;p94"/>
          <p:cNvPicPr preferRelativeResize="0"/>
          <p:nvPr/>
        </p:nvPicPr>
        <p:blipFill rotWithShape="1">
          <a:blip r:embed="rId6">
            <a:alphaModFix/>
          </a:blip>
          <a:srcRect b="0" l="524" r="514" t="0"/>
          <a:stretch/>
        </p:blipFill>
        <p:spPr>
          <a:xfrm>
            <a:off x="306312" y="2319153"/>
            <a:ext cx="5699922" cy="2486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5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5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Chain of Hindsight 2023</a:t>
            </a:r>
            <a:r>
              <a:rPr lang="en" sz="1700">
                <a:solidFill>
                  <a:srgbClr val="111827"/>
                </a:solidFill>
              </a:rPr>
              <a:t>…</a:t>
            </a:r>
            <a:endParaRPr sz="1700">
              <a:solidFill>
                <a:srgbClr val="11182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1827"/>
              </a:solidFill>
            </a:endParaRPr>
          </a:p>
        </p:txBody>
      </p:sp>
      <p:pic>
        <p:nvPicPr>
          <p:cNvPr id="661" name="Google Shape;661;p95"/>
          <p:cNvPicPr preferRelativeResize="0"/>
          <p:nvPr/>
        </p:nvPicPr>
        <p:blipFill rotWithShape="1">
          <a:blip r:embed="rId6">
            <a:alphaModFix/>
          </a:blip>
          <a:srcRect b="0" l="89" r="89" t="0"/>
          <a:stretch/>
        </p:blipFill>
        <p:spPr>
          <a:xfrm>
            <a:off x="1644865" y="2500200"/>
            <a:ext cx="5854280" cy="2305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6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100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Chain of Hindsight 2023</a:t>
            </a:r>
            <a:r>
              <a:rPr lang="en"/>
              <a:t>,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Reflexion 2023</a:t>
            </a:r>
            <a:endParaRPr sz="2000">
              <a:solidFill>
                <a:srgbClr val="111827"/>
              </a:solidFill>
            </a:endParaRPr>
          </a:p>
        </p:txBody>
      </p:sp>
      <p:pic>
        <p:nvPicPr>
          <p:cNvPr id="668" name="Google Shape;668;p96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3172425" y="2301625"/>
            <a:ext cx="2762251" cy="2503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97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3172425" y="2301625"/>
            <a:ext cx="2762251" cy="2503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4" name="Google Shape;674;p9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Task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97"/>
          <p:cNvSpPr txBox="1"/>
          <p:nvPr>
            <p:ph idx="1" type="body"/>
          </p:nvPr>
        </p:nvSpPr>
        <p:spPr>
          <a:xfrm>
            <a:off x="61350" y="486275"/>
            <a:ext cx="8984400" cy="4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1827"/>
                </a:solidFill>
              </a:rPr>
              <a:t>LLM Powered Autonomous Agents</a:t>
            </a:r>
            <a:endParaRPr b="1" sz="2000">
              <a:solidFill>
                <a:srgbClr val="111827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000"/>
              <a:buChar char="●"/>
            </a:pPr>
            <a:r>
              <a:rPr b="1" lang="en" sz="2000">
                <a:solidFill>
                  <a:srgbClr val="111827"/>
                </a:solidFill>
              </a:rPr>
              <a:t>Planning</a:t>
            </a:r>
            <a:endParaRPr b="1" sz="20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breaks down large tasks</a:t>
            </a:r>
            <a:r>
              <a:rPr lang="en" sz="1700">
                <a:solidFill>
                  <a:srgbClr val="111827"/>
                </a:solidFill>
              </a:rPr>
              <a:t> into smaller tasks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>
                <a:solidFill>
                  <a:srgbClr val="111827"/>
                </a:solidFill>
              </a:rPr>
              <a:t>Agent </a:t>
            </a:r>
            <a:r>
              <a:rPr b="1" lang="en" sz="1700">
                <a:solidFill>
                  <a:srgbClr val="111827"/>
                </a:solidFill>
              </a:rPr>
              <a:t>self-critiques and refines </a:t>
            </a:r>
            <a:r>
              <a:rPr lang="en" sz="1700">
                <a:solidFill>
                  <a:srgbClr val="111827"/>
                </a:solidFill>
              </a:rPr>
              <a:t>actions and based on errors</a:t>
            </a:r>
            <a:endParaRPr sz="1700">
              <a:solidFill>
                <a:srgbClr val="111827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1000"/>
              </a:spcAft>
              <a:buClr>
                <a:srgbClr val="111827"/>
              </a:buClr>
              <a:buSzPts val="1700"/>
              <a:buAutoNum type="alphaLcPeriod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Chain of thought 2022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ReAct 2023</a:t>
            </a:r>
            <a:r>
              <a:rPr lang="en" sz="1700">
                <a:solidFill>
                  <a:srgbClr val="111827"/>
                </a:solidFill>
              </a:rPr>
              <a:t>, </a:t>
            </a:r>
            <a:r>
              <a:rPr lang="en" sz="17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Chain of Hindsight 2023</a:t>
            </a:r>
            <a:r>
              <a:rPr lang="en"/>
              <a:t>, </a:t>
            </a:r>
            <a:r>
              <a:rPr lang="en" sz="1700" u="sng">
                <a:solidFill>
                  <a:schemeClr val="hlink"/>
                </a:solidFill>
                <a:hlinkClick r:id="rId7"/>
              </a:rPr>
              <a:t>Reflexion 2023</a:t>
            </a:r>
            <a:endParaRPr sz="2000">
              <a:solidFill>
                <a:srgbClr val="111827"/>
              </a:solidFill>
            </a:endParaRPr>
          </a:p>
        </p:txBody>
      </p:sp>
      <p:sp>
        <p:nvSpPr>
          <p:cNvPr id="676" name="Google Shape;676;p97"/>
          <p:cNvSpPr/>
          <p:nvPr/>
        </p:nvSpPr>
        <p:spPr>
          <a:xfrm>
            <a:off x="4572000" y="3232075"/>
            <a:ext cx="1037100" cy="75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97"/>
          <p:cNvSpPr txBox="1"/>
          <p:nvPr/>
        </p:nvSpPr>
        <p:spPr>
          <a:xfrm>
            <a:off x="6012325" y="2676000"/>
            <a:ext cx="2467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Policy = LLM + “experiences”</a:t>
            </a:r>
            <a:endParaRPr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8" name="Google Shape;678;p97"/>
          <p:cNvCxnSpPr>
            <a:stCxn id="676" idx="3"/>
            <a:endCxn id="677" idx="2"/>
          </p:cNvCxnSpPr>
          <p:nvPr/>
        </p:nvCxnSpPr>
        <p:spPr>
          <a:xfrm flipH="1" rot="10800000">
            <a:off x="5609100" y="2995675"/>
            <a:ext cx="1637100" cy="611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684" name="Google Shape;684;p9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type="title"/>
          </p:nvPr>
        </p:nvSpPr>
        <p:spPr>
          <a:xfrm>
            <a:off x="457200" y="290525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The Plan</a:t>
            </a:r>
            <a:endParaRPr/>
          </a:p>
        </p:txBody>
      </p:sp>
      <p:sp>
        <p:nvSpPr>
          <p:cNvPr id="219" name="Google Shape;219;p45"/>
          <p:cNvSpPr txBox="1"/>
          <p:nvPr>
            <p:ph idx="1" type="body"/>
          </p:nvPr>
        </p:nvSpPr>
        <p:spPr>
          <a:xfrm>
            <a:off x="457200" y="1200150"/>
            <a:ext cx="6343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100"/>
              <a:t>Structure of Class</a:t>
            </a:r>
            <a:br>
              <a:rPr b="1" lang="en" sz="700"/>
            </a:br>
            <a:endParaRPr sz="13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Key Learning Review</a:t>
            </a:r>
            <a:endParaRPr sz="20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Why is Translation Hard?</a:t>
            </a:r>
            <a:endParaRPr sz="20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Sequence to Sequence </a:t>
            </a:r>
            <a:r>
              <a:rPr lang="en" sz="2000"/>
              <a:t>Architectures</a:t>
            </a:r>
            <a:r>
              <a:rPr lang="en" sz="2000"/>
              <a:t> for MT</a:t>
            </a:r>
            <a:endParaRPr sz="2000"/>
          </a:p>
          <a:p>
            <a:pPr indent="-254000" lvl="1" marL="5588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Pre-training and fine-tuning</a:t>
            </a:r>
            <a:endParaRPr sz="20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Beam Search</a:t>
            </a:r>
            <a:endParaRPr sz="20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Evaluation</a:t>
            </a:r>
            <a:endParaRPr sz="2000"/>
          </a:p>
          <a:p>
            <a:pPr indent="-254000" lvl="0" marL="2667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Pre-processing and subword models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0" name="Google Shape;220;p45"/>
          <p:cNvSpPr txBox="1"/>
          <p:nvPr/>
        </p:nvSpPr>
        <p:spPr>
          <a:xfrm>
            <a:off x="5561475" y="1893625"/>
            <a:ext cx="3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Review</a:t>
            </a:r>
            <a:endParaRPr/>
          </a:p>
        </p:txBody>
      </p:sp>
      <p:sp>
        <p:nvSpPr>
          <p:cNvPr id="690" name="Google Shape;690;p9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are some common architectures for sentence classification?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are language models used for?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What are some language modeling tasks (e.g. tasks used to create language models)?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</a:t>
            </a:r>
            <a:endParaRPr/>
          </a:p>
        </p:txBody>
      </p:sp>
      <p:sp>
        <p:nvSpPr>
          <p:cNvPr id="696" name="Google Shape;696;p10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Programatically corrupt the text input to the encoder.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Have the decoder learn to emit the correct text.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Remove words or spans of words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Re-order words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Re-order sentences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Introduce typos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">
                <a:solidFill>
                  <a:srgbClr val="FF0000"/>
                </a:solidFill>
              </a:rPr>
              <a:t>What other kinds of noise could we introduce?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Systematically</a:t>
            </a:r>
            <a:r>
              <a:rPr lang="en"/>
              <a:t> expose the decoder to many of the kinds of errors it is likely to see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Slides - MT Motivation</a:t>
            </a:r>
            <a:endParaRPr/>
          </a:p>
        </p:txBody>
      </p:sp>
      <p:sp>
        <p:nvSpPr>
          <p:cNvPr id="702" name="Google Shape;702;p10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- Why translation matters</a:t>
            </a:r>
            <a:endParaRPr/>
          </a:p>
        </p:txBody>
      </p:sp>
      <p:sp>
        <p:nvSpPr>
          <p:cNvPr id="708" name="Google Shape;708;p102"/>
          <p:cNvSpPr txBox="1"/>
          <p:nvPr>
            <p:ph idx="1" type="body"/>
          </p:nvPr>
        </p:nvSpPr>
        <p:spPr>
          <a:xfrm>
            <a:off x="241725" y="4420975"/>
            <a:ext cx="8520600" cy="50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Source: BBC News report</a:t>
            </a:r>
            <a:r>
              <a:rPr lang="en"/>
              <a:t>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https://www.bbc.com/news/world-asia-58787264</a:t>
            </a:r>
            <a:endParaRPr/>
          </a:p>
        </p:txBody>
      </p:sp>
      <p:pic>
        <p:nvPicPr>
          <p:cNvPr id="709" name="Google Shape;70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75" y="1976100"/>
            <a:ext cx="8520600" cy="250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25" y="1030775"/>
            <a:ext cx="8060376" cy="1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 is *really* hard</a:t>
            </a:r>
            <a:endParaRPr/>
          </a:p>
        </p:txBody>
      </p:sp>
      <p:sp>
        <p:nvSpPr>
          <p:cNvPr id="716" name="Google Shape;716;p10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 is *really* hard</a:t>
            </a:r>
            <a:endParaRPr/>
          </a:p>
        </p:txBody>
      </p:sp>
      <p:sp>
        <p:nvSpPr>
          <p:cNvPr id="722" name="Google Shape;722;p10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Division of words - source of Inuit have “50 words for snow” *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Syntax differences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SVO (English/Chinese) vs. SOV (Japanese) vs. VSO (Arabic)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Placement of adjectives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Head marking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man's house vs. "the man house-his" (in Hungarian)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Referential density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Lack of vs presence of pronouns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Homonyms 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bass (the fish? the instrument?)</a:t>
            </a:r>
            <a:endParaRPr sz="1900"/>
          </a:p>
        </p:txBody>
      </p:sp>
      <p:sp>
        <p:nvSpPr>
          <p:cNvPr id="723" name="Google Shape;723;p104"/>
          <p:cNvSpPr txBox="1"/>
          <p:nvPr/>
        </p:nvSpPr>
        <p:spPr>
          <a:xfrm>
            <a:off x="5020975" y="4168150"/>
            <a:ext cx="4394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* Actually, due to morphology (word composition/division) in Inuit languages.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 is *really* hard</a:t>
            </a:r>
            <a:endParaRPr/>
          </a:p>
        </p:txBody>
      </p:sp>
      <p:sp>
        <p:nvSpPr>
          <p:cNvPr id="729" name="Google Shape;729;p10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Polysemy 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9900FF"/>
                </a:solidFill>
              </a:rPr>
              <a:t>I know</a:t>
            </a:r>
            <a:r>
              <a:rPr lang="en"/>
              <a:t> vs. </a:t>
            </a:r>
            <a:r>
              <a:rPr lang="en">
                <a:solidFill>
                  <a:srgbClr val="FF0000"/>
                </a:solidFill>
              </a:rPr>
              <a:t>Je connais</a:t>
            </a:r>
            <a:r>
              <a:rPr lang="en"/>
              <a:t> or </a:t>
            </a:r>
            <a:r>
              <a:rPr lang="en">
                <a:solidFill>
                  <a:srgbClr val="FF0000"/>
                </a:solidFill>
              </a:rPr>
              <a:t>Je sais</a:t>
            </a:r>
            <a:r>
              <a:rPr lang="en"/>
              <a:t> (in French)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Gender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La pomme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Lack of similar context</a:t>
            </a:r>
            <a:endParaRPr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Brother vs 哥哥 (older brother) or 弟弟 (younger brother) (in Chinese)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/>
              <a:t>Translation is not a one-to-one mapping!</a:t>
            </a:r>
            <a:endParaRPr i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seems best?</a:t>
            </a:r>
            <a:endParaRPr/>
          </a:p>
        </p:txBody>
      </p:sp>
      <p:sp>
        <p:nvSpPr>
          <p:cNvPr id="735" name="Google Shape;735;p10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Japanese: </a:t>
            </a:r>
            <a:r>
              <a:rPr lang="en">
                <a:solidFill>
                  <a:srgbClr val="9900FF"/>
                </a:solidFill>
              </a:rPr>
              <a:t>"fukaku hansei shite orimasu"</a:t>
            </a:r>
            <a:endParaRPr>
              <a:solidFill>
                <a:srgbClr val="99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>
                <a:solidFill>
                  <a:srgbClr val="000000"/>
                </a:solidFill>
              </a:rPr>
              <a:t>English:</a:t>
            </a:r>
            <a:endParaRPr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-"/>
            </a:pPr>
            <a:r>
              <a:rPr lang="en">
                <a:solidFill>
                  <a:srgbClr val="FF0000"/>
                </a:solidFill>
              </a:rPr>
              <a:t>"I'm sorry"</a:t>
            </a:r>
            <a:endParaRPr>
              <a:solidFill>
                <a:srgbClr val="FF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-"/>
            </a:pPr>
            <a:r>
              <a:rPr lang="en">
                <a:solidFill>
                  <a:srgbClr val="FF0000"/>
                </a:solidFill>
              </a:rPr>
              <a:t>"We are deeply reflecting (on our past behavior, and what we did wrong, and how to avoid the problem next time)"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>
                <a:solidFill>
                  <a:srgbClr val="000000"/>
                </a:solidFill>
              </a:rPr>
              <a:t>Hebrew: </a:t>
            </a:r>
            <a:r>
              <a:rPr lang="en">
                <a:solidFill>
                  <a:srgbClr val="9900FF"/>
                </a:solidFill>
              </a:rPr>
              <a:t>"adonai roi"</a:t>
            </a:r>
            <a:r>
              <a:rPr lang="en">
                <a:solidFill>
                  <a:srgbClr val="000000"/>
                </a:solidFill>
              </a:rPr>
              <a:t> (the Lord is my shepherd)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en">
                <a:solidFill>
                  <a:srgbClr val="000000"/>
                </a:solidFill>
              </a:rPr>
              <a:t>Suppose a culture has no sheep...</a:t>
            </a:r>
            <a:endParaRPr>
              <a:solidFill>
                <a:srgbClr val="00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-"/>
            </a:pPr>
            <a:r>
              <a:rPr lang="en">
                <a:solidFill>
                  <a:srgbClr val="FF0000"/>
                </a:solidFill>
              </a:rPr>
              <a:t>"the Lord will look after me"</a:t>
            </a:r>
            <a:endParaRPr>
              <a:solidFill>
                <a:srgbClr val="FF0000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Char char="-"/>
            </a:pPr>
            <a:r>
              <a:rPr lang="en">
                <a:solidFill>
                  <a:srgbClr val="FF0000"/>
                </a:solidFill>
              </a:rPr>
              <a:t>"the Lord is for me like somebody who looks after animals with cotton-like hair"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b="1" lang="en">
                <a:solidFill>
                  <a:srgbClr val="000000"/>
                </a:solidFill>
              </a:rPr>
              <a:t>Faithfulness</a:t>
            </a:r>
            <a:r>
              <a:rPr lang="en">
                <a:solidFill>
                  <a:srgbClr val="000000"/>
                </a:solidFill>
              </a:rPr>
              <a:t> vs. </a:t>
            </a:r>
            <a:r>
              <a:rPr b="1" lang="en">
                <a:solidFill>
                  <a:srgbClr val="000000"/>
                </a:solidFill>
              </a:rPr>
              <a:t>Fluency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Slides - BLEU Motivation</a:t>
            </a:r>
            <a:endParaRPr/>
          </a:p>
        </p:txBody>
      </p:sp>
      <p:sp>
        <p:nvSpPr>
          <p:cNvPr id="741" name="Google Shape;741;p10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motivation</a:t>
            </a:r>
            <a:endParaRPr/>
          </a:p>
        </p:txBody>
      </p:sp>
      <p:sp>
        <p:nvSpPr>
          <p:cNvPr id="747" name="Google Shape;747;p10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Why is an automated eval important for machine translation?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makes automated evaluation hard?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makes us think that evaluation is possible?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Review</a:t>
            </a:r>
            <a:endParaRPr/>
          </a:p>
        </p:txBody>
      </p:sp>
      <p:sp>
        <p:nvSpPr>
          <p:cNvPr id="226" name="Google Shape;226;p4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motivation</a:t>
            </a:r>
            <a:endParaRPr/>
          </a:p>
        </p:txBody>
      </p:sp>
      <p:sp>
        <p:nvSpPr>
          <p:cNvPr id="753" name="Google Shape;753;p10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Why is an automated eval important for machine translation?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b="1" lang="en"/>
              <a:t>Problem:</a:t>
            </a:r>
            <a:r>
              <a:rPr lang="en"/>
              <a:t> humans are expensive, slow, &amp; inconsistent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makes automated evaluation hard?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makes us think that evaluation is possible?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seems possible!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00" y="1299625"/>
            <a:ext cx="33813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450" y="1390355"/>
            <a:ext cx="320992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10"/>
          <p:cNvSpPr txBox="1"/>
          <p:nvPr/>
        </p:nvSpPr>
        <p:spPr>
          <a:xfrm>
            <a:off x="392300" y="4467875"/>
            <a:ext cx="58773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BLEU: 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http://aclweb.org/anthology/P02-1040.pdf</a:t>
            </a:r>
            <a:r>
              <a:rPr lang="en"/>
              <a:t> (IBM, 2002)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Brainstorming: “How Would You Build A Simple Eval Model?” </a:t>
            </a:r>
            <a:endParaRPr sz="2300"/>
          </a:p>
        </p:txBody>
      </p:sp>
      <p:sp>
        <p:nvSpPr>
          <p:cNvPr id="767" name="Google Shape;767;p11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Let’s think through an approach...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/>
              <a:t>Machine Translation candidates</a:t>
            </a:r>
            <a:r>
              <a:rPr lang="en"/>
              <a:t>: 	-  “</a:t>
            </a:r>
            <a:r>
              <a:rPr i="1" lang="en"/>
              <a:t>this horse is a good one to ride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							 		-  “the fine fine horse”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Vs (</a:t>
            </a:r>
            <a:r>
              <a:rPr lang="en" u="sng"/>
              <a:t>‘correct’) reference</a:t>
            </a:r>
            <a:r>
              <a:rPr lang="en"/>
              <a:t>: 		          “</a:t>
            </a:r>
            <a:r>
              <a:rPr b="1" i="1" lang="en"/>
              <a:t>the horse over there is fine to ride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Are they good? Which one is better How would we evaluate… simply?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...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773" name="Google Shape;773;p11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Idea #1:  Precision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How many of the words in the candidate translation occur in a reference?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779" name="Google Shape;779;p1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Idea #1:  Precision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How many of the words in the candidate translation occur in a reference?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Candidate: the the the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Reference: the cow jumped over the moon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Precision?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785" name="Google Shape;785;p1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Idea #2:  Max credit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How many of the words in the candidate translation occur in a reference?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(Cap numerator of precision by # of times the word is seen in reference.)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Better: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Candidate: the the the the the the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Reference: the cow jumped over the moon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Precision?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791" name="Google Shape;791;p1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Idea #3:  Unigrams are too small of a unit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000"/>
              <a:t>How many of the words in the candidate translation occur in a reference?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(Cap numerator of precision by # of times word seen in reference.)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	(&lt;= 4-grams)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Smaller n-grams stop correlating with monolingual judgements on fluency.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N-gram overlap helps enforce loosely-consistent word ordering.</a:t>
            </a:r>
            <a:endParaRPr sz="2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797" name="Google Shape;797;p1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Idea #4:  Brevity Penalty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How many of the words in the candidate translation occur in a reference?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(Cap numerator of precision by # of times word seen in reference.)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(&lt;= 4-grams)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(Trivial translations are likely bad)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Penalty = exp ( min(0, 1 - ref_len / mt_len) 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 formulation</a:t>
            </a:r>
            <a:endParaRPr/>
          </a:p>
        </p:txBody>
      </p:sp>
      <p:sp>
        <p:nvSpPr>
          <p:cNvPr id="803" name="Google Shape;803;p11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Variants: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Sentence level (requires smoothing of zero counts)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Multiple reference sentences (standard for old NIST evaluations)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long to optimize for?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Compare references against one another is a good measure of benchmark usefulness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Review</a:t>
            </a:r>
            <a:endParaRPr/>
          </a:p>
        </p:txBody>
      </p:sp>
      <p:sp>
        <p:nvSpPr>
          <p:cNvPr id="809" name="Google Shape;809;p1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Questions:</a:t>
            </a:r>
            <a:endParaRPr sz="2000"/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AutoNum type="arabicPeriod"/>
            </a:pPr>
            <a:r>
              <a:rPr lang="en" sz="2000"/>
              <a:t>What is a transformer referring to exactly..? Is it just another term for an Encoder block; if not how is a transformer different..?</a:t>
            </a:r>
            <a:endParaRPr sz="2000"/>
          </a:p>
          <a:p>
            <a:pPr indent="-273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700"/>
              <a:buAutoNum type="arabicPeriod"/>
            </a:pPr>
            <a:r>
              <a:rPr lang="en" sz="2000"/>
              <a:t>Is BERT synonymous with transformers or is transformers a general term for models like BERT..? </a:t>
            </a:r>
            <a:endParaRPr sz="20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100"/>
              <a:buAutoNum type="arabicPeriod"/>
            </a:pPr>
            <a:r>
              <a:rPr lang="en" sz="2000"/>
              <a:t>What is special about a transformer-to-transformer model that distinguishes it from encoder/decoder (which is discussed in Async around T5)?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Review</a:t>
            </a:r>
            <a:endParaRPr/>
          </a:p>
        </p:txBody>
      </p:sp>
      <p:sp>
        <p:nvSpPr>
          <p:cNvPr id="232" name="Google Shape;232;p47"/>
          <p:cNvSpPr txBox="1"/>
          <p:nvPr>
            <p:ph idx="1" type="body"/>
          </p:nvPr>
        </p:nvSpPr>
        <p:spPr>
          <a:xfrm>
            <a:off x="457200" y="1200150"/>
            <a:ext cx="4038600" cy="383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 the last few weeks we came across many new types of models -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Seq-Seq Models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RNN/LSTM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Encoder / Decoder </a:t>
            </a:r>
            <a:r>
              <a:rPr lang="en" sz="1800"/>
              <a:t>using only LSTMs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Transformer / BERT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T5 / Transformer - Transformer</a:t>
            </a:r>
            <a:endParaRPr sz="1800"/>
          </a:p>
        </p:txBody>
      </p:sp>
      <p:sp>
        <p:nvSpPr>
          <p:cNvPr id="233" name="Google Shape;233;p4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(T or F) Seq-Seq is a general group of models and #2, #3 and #4 could all be seq-seq depending on the task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(T or F) RNN/LSTMs </a:t>
            </a:r>
            <a:r>
              <a:rPr lang="en" sz="1800"/>
              <a:t>propagate</a:t>
            </a:r>
            <a:r>
              <a:rPr lang="en" sz="1800"/>
              <a:t> hidden-state without attention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(T or F) Encoders and decoders introduce the idea of attention to evaluate hidden-state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T5 Pre-Training Exploration</a:t>
            </a:r>
            <a:endParaRPr/>
          </a:p>
        </p:txBody>
      </p:sp>
      <p:sp>
        <p:nvSpPr>
          <p:cNvPr id="239" name="Google Shape;239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1800"/>
              <a:t>Illustration: “</a:t>
            </a:r>
            <a:r>
              <a:rPr b="1" i="1" lang="en" sz="1800"/>
              <a:t>this was a really great paper</a:t>
            </a:r>
            <a:r>
              <a:rPr b="1" lang="en" sz="1800"/>
              <a:t>” </a:t>
            </a:r>
            <a:r>
              <a:rPr lang="en" sz="1800"/>
              <a:t>with various pre-train approaches</a:t>
            </a:r>
            <a:endParaRPr/>
          </a:p>
        </p:txBody>
      </p:sp>
      <p:sp>
        <p:nvSpPr>
          <p:cNvPr id="240" name="Google Shape;240;p48"/>
          <p:cNvSpPr txBox="1"/>
          <p:nvPr/>
        </p:nvSpPr>
        <p:spPr>
          <a:xfrm>
            <a:off x="1449818" y="4865400"/>
            <a:ext cx="7236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*Created based on “Exploring the Limits of Transfer Learning with a Unified Text-to-Text Transformer," </a:t>
            </a:r>
            <a:r>
              <a:rPr lang="en" sz="900" u="sng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https://arxiv.org/pdf/1910.10683.pdf</a:t>
            </a:r>
            <a:endParaRPr sz="900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1" name="Google Shape;241;p48"/>
          <p:cNvGraphicFramePr/>
          <p:nvPr/>
        </p:nvGraphicFramePr>
        <p:xfrm>
          <a:off x="457200" y="16655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{79A4547F-19DD-4A67-BAA1-94ADACF3B835}</a:tableStyleId>
              </a:tblPr>
              <a:tblGrid>
                <a:gridCol w="3429000"/>
                <a:gridCol w="1580050"/>
                <a:gridCol w="1692175"/>
                <a:gridCol w="1528400"/>
              </a:tblGrid>
              <a:tr h="73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Pre-training type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Encoder input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Target decoder output 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</a:rPr>
                        <a:t>Average GLUE score for pre-training type (post fine-tuning)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/>
                        <a:t>Language modeling </a:t>
                      </a:r>
                      <a:r>
                        <a:rPr lang="en" sz="1100"/>
                        <a:t>(split sentence, predict second part from first)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this was a really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great paper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80.69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/>
                        <a:t>BERT</a:t>
                      </a:r>
                      <a:r>
                        <a:rPr b="1" lang="en" sz="1100"/>
                        <a:t> s</a:t>
                      </a:r>
                      <a:r>
                        <a:rPr b="1" lang="en" sz="1100"/>
                        <a:t>tyle </a:t>
                      </a:r>
                      <a:r>
                        <a:rPr lang="en" sz="1100"/>
                        <a:t>(some tokens masked, some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tokens</a:t>
                      </a:r>
                      <a:r>
                        <a:rPr lang="en" sz="1100"/>
                        <a:t> replaced; predict original text)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this </a:t>
                      </a:r>
                      <a:r>
                        <a:rPr b="0" i="1" lang="en" sz="1100">
                          <a:solidFill>
                            <a:schemeClr val="dk1"/>
                          </a:solidFill>
                        </a:rPr>
                        <a:t>[mask]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a really </a:t>
                      </a:r>
                      <a:r>
                        <a:rPr b="0" i="1" lang="en" sz="1100">
                          <a:solidFill>
                            <a:schemeClr val="dk1"/>
                          </a:solidFill>
                        </a:rPr>
                        <a:t>rain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paper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this was a really great paper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82.96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/>
                        <a:t>Prediction of masked spans</a:t>
                      </a:r>
                      <a:r>
                        <a:rPr lang="en" sz="1100"/>
                        <a:t> from independently masked tokens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this </a:t>
                      </a:r>
                      <a:r>
                        <a:rPr b="0" i="1" lang="en" sz="1100">
                          <a:solidFill>
                            <a:schemeClr val="dk1"/>
                          </a:solidFill>
                        </a:rPr>
                        <a:t>&lt;X X X&gt;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great </a:t>
                      </a:r>
                      <a:r>
                        <a:rPr b="0" i="1" lang="en" sz="1100">
                          <a:solidFill>
                            <a:schemeClr val="dk1"/>
                          </a:solidFill>
                        </a:rPr>
                        <a:t>&lt;Y&gt;</a:t>
                      </a:r>
                      <a:r>
                        <a:rPr lang="en" sz="1100">
                          <a:solidFill>
                            <a:srgbClr val="FF0000"/>
                          </a:solidFill>
                        </a:rPr>
                        <a:t> 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&lt;X&gt;</a:t>
                      </a:r>
                      <a:r>
                        <a:rPr i="1" lang="en" sz="1100"/>
                        <a:t> </a:t>
                      </a:r>
                      <a:r>
                        <a:rPr lang="en" sz="1100"/>
                        <a:t>was a really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&lt;Y&gt;</a:t>
                      </a:r>
                      <a:r>
                        <a:rPr lang="en" sz="1100"/>
                        <a:t> paper &lt;Z&gt;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83.28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Span replacement and prediction </a:t>
                      </a:r>
                      <a:r>
                        <a:rPr lang="en" sz="1100"/>
                        <a:t>(average span length: 3)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this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&lt;X&gt;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great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&lt;Y&gt;</a:t>
                      </a:r>
                      <a:endParaRPr i="1" sz="1100">
                        <a:solidFill>
                          <a:srgbClr val="FF0000"/>
                        </a:solidFill>
                      </a:endParaRPr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" sz="1100">
                          <a:solidFill>
                            <a:schemeClr val="dk1"/>
                          </a:solidFill>
                        </a:rPr>
                        <a:t>&lt;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X&gt;</a:t>
                      </a:r>
                      <a:r>
                        <a:rPr lang="en" sz="1100"/>
                        <a:t> was a really </a:t>
                      </a:r>
                      <a:r>
                        <a:rPr i="1" lang="en" sz="1100">
                          <a:solidFill>
                            <a:schemeClr val="dk1"/>
                          </a:solidFill>
                        </a:rPr>
                        <a:t>&lt;Y&gt;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100"/>
                        <a:t>paper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&lt;Z&gt;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/>
                        <a:t>83.49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  <a:tr h="42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/>
                        <a:t>Deshuffling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(recover shuffled text)</a:t>
                      </a:r>
                      <a:endParaRPr b="1"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was paper this great really a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this was really a great paper</a:t>
                      </a:r>
                      <a:endParaRPr sz="1100"/>
                    </a:p>
                  </a:txBody>
                  <a:tcPr marT="68575" marB="68575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73.17</a:t>
                      </a:r>
                      <a:endParaRPr sz="1100"/>
                    </a:p>
                  </a:txBody>
                  <a:tcPr marT="68575" marB="68575" marR="68575" marL="68575" anchor="ctr"/>
                </a:tc>
              </a:tr>
            </a:tbl>
          </a:graphicData>
        </a:graphic>
      </p:graphicFrame>
      <p:sp>
        <p:nvSpPr>
          <p:cNvPr id="242" name="Google Shape;242;p48"/>
          <p:cNvSpPr txBox="1"/>
          <p:nvPr/>
        </p:nvSpPr>
        <p:spPr>
          <a:xfrm flipH="1" rot="10800000">
            <a:off x="8330400" y="4637250"/>
            <a:ext cx="356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